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341" r:id="rId3"/>
    <p:sldId id="347" r:id="rId4"/>
    <p:sldId id="344" r:id="rId5"/>
    <p:sldId id="345" r:id="rId6"/>
    <p:sldId id="314" r:id="rId7"/>
    <p:sldId id="338" r:id="rId8"/>
    <p:sldId id="331" r:id="rId9"/>
    <p:sldId id="330" r:id="rId10"/>
    <p:sldId id="342" r:id="rId11"/>
    <p:sldId id="343" r:id="rId12"/>
    <p:sldId id="315" r:id="rId13"/>
    <p:sldId id="297" r:id="rId14"/>
    <p:sldId id="340" r:id="rId15"/>
    <p:sldId id="337" r:id="rId16"/>
    <p:sldId id="348" r:id="rId17"/>
    <p:sldId id="327" r:id="rId18"/>
    <p:sldId id="279" r:id="rId19"/>
  </p:sldIdLst>
  <p:sldSz cx="9144000" cy="6858000" type="screen4x3"/>
  <p:notesSz cx="6735763" cy="9866313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5088" autoAdjust="0"/>
  </p:normalViewPr>
  <p:slideViewPr>
    <p:cSldViewPr>
      <p:cViewPr varScale="1">
        <p:scale>
          <a:sx n="109" d="100"/>
          <a:sy n="109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3316"/>
          </a:xfrm>
          <a:prstGeom prst="rect">
            <a:avLst/>
          </a:prstGeom>
        </p:spPr>
        <p:txBody>
          <a:bodyPr vert="horz" lIns="94797" tIns="47398" rIns="94797" bIns="47398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4797" tIns="47398" rIns="94797" bIns="47398" rtlCol="0"/>
          <a:lstStyle>
            <a:lvl1pPr algn="r">
              <a:defRPr sz="1200"/>
            </a:lvl1pPr>
          </a:lstStyle>
          <a:p>
            <a:fld id="{8483F366-6216-463F-B8DA-BF3E9AD82882}" type="datetimeFigureOut">
              <a:rPr lang="et-EE" smtClean="0"/>
              <a:pPr/>
              <a:t>14.06.2018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7" tIns="47398" rIns="94797" bIns="47398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797" tIns="47398" rIns="94797" bIns="473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0" cy="493316"/>
          </a:xfrm>
          <a:prstGeom prst="rect">
            <a:avLst/>
          </a:prstGeom>
        </p:spPr>
        <p:txBody>
          <a:bodyPr vert="horz" lIns="94797" tIns="47398" rIns="94797" bIns="47398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6"/>
          </a:xfrm>
          <a:prstGeom prst="rect">
            <a:avLst/>
          </a:prstGeom>
        </p:spPr>
        <p:txBody>
          <a:bodyPr vert="horz" lIns="94797" tIns="47398" rIns="94797" bIns="47398" rtlCol="0" anchor="b"/>
          <a:lstStyle>
            <a:lvl1pPr algn="r">
              <a:defRPr sz="1200"/>
            </a:lvl1pPr>
          </a:lstStyle>
          <a:p>
            <a:fld id="{D69DDB39-00E1-43F8-8DF9-2D5382DBFEE1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0137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428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1456" indent="-273637" defTabSz="92428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94548" indent="-218910" defTabSz="92428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32367" indent="-218910" defTabSz="92428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70185" indent="-218910" defTabSz="92428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08004" indent="-218910" defTabSz="924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45824" indent="-218910" defTabSz="924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83642" indent="-218910" defTabSz="924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21461" indent="-218910" defTabSz="924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AF84EB1-E0F5-4E89-B9AF-B45B9E2F4178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700" y="4684968"/>
            <a:ext cx="4940363" cy="4441374"/>
          </a:xfrm>
          <a:noFill/>
        </p:spPr>
        <p:txBody>
          <a:bodyPr/>
          <a:lstStyle/>
          <a:p>
            <a:pPr eaLnBrk="1" hangingPunct="1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0831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DDB39-00E1-43F8-8DF9-2D5382DBFEE1}" type="slidenum">
              <a:rPr lang="et-EE" smtClean="0"/>
              <a:pPr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3328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DDB39-00E1-43F8-8DF9-2D5382DBFEE1}" type="slidenum">
              <a:rPr lang="et-EE" smtClean="0"/>
              <a:pPr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74168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DDB39-00E1-43F8-8DF9-2D5382DBFEE1}" type="slidenum">
              <a:rPr lang="et-EE" smtClean="0"/>
              <a:pPr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91305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DDB39-00E1-43F8-8DF9-2D5382DBFEE1}" type="slidenum">
              <a:rPr lang="et-EE" smtClean="0"/>
              <a:pPr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6134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DDB39-00E1-43F8-8DF9-2D5382DBFEE1}" type="slidenum">
              <a:rPr lang="et-EE" smtClean="0"/>
              <a:pPr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97734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DDB39-00E1-43F8-8DF9-2D5382DBFEE1}" type="slidenum">
              <a:rPr lang="et-EE" smtClean="0"/>
              <a:pPr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09059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DDB39-00E1-43F8-8DF9-2D5382DBFEE1}" type="slidenum">
              <a:rPr lang="et-EE" smtClean="0"/>
              <a:pPr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4388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156B-58DD-42F4-9B8B-DAABE19CE3E3}" type="datetimeFigureOut">
              <a:rPr lang="et-EE" smtClean="0"/>
              <a:pPr/>
              <a:t>14.06.2018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AE3B-4085-49DD-A0FB-CA053167DA9F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0971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156B-58DD-42F4-9B8B-DAABE19CE3E3}" type="datetimeFigureOut">
              <a:rPr lang="et-EE" smtClean="0"/>
              <a:pPr/>
              <a:t>14.06.2018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AE3B-4085-49DD-A0FB-CA053167DA9F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666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156B-58DD-42F4-9B8B-DAABE19CE3E3}" type="datetimeFigureOut">
              <a:rPr lang="et-EE" smtClean="0"/>
              <a:pPr/>
              <a:t>14.06.2018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AE3B-4085-49DD-A0FB-CA053167DA9F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0856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156B-58DD-42F4-9B8B-DAABE19CE3E3}" type="datetimeFigureOut">
              <a:rPr lang="et-EE" smtClean="0"/>
              <a:pPr/>
              <a:t>14.06.2018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AE3B-4085-49DD-A0FB-CA053167DA9F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2876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156B-58DD-42F4-9B8B-DAABE19CE3E3}" type="datetimeFigureOut">
              <a:rPr lang="et-EE" smtClean="0"/>
              <a:pPr/>
              <a:t>14.06.2018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AE3B-4085-49DD-A0FB-CA053167DA9F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5780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156B-58DD-42F4-9B8B-DAABE19CE3E3}" type="datetimeFigureOut">
              <a:rPr lang="et-EE" smtClean="0"/>
              <a:pPr/>
              <a:t>14.06.2018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AE3B-4085-49DD-A0FB-CA053167DA9F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2831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156B-58DD-42F4-9B8B-DAABE19CE3E3}" type="datetimeFigureOut">
              <a:rPr lang="et-EE" smtClean="0"/>
              <a:pPr/>
              <a:t>14.06.2018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AE3B-4085-49DD-A0FB-CA053167DA9F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1923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156B-58DD-42F4-9B8B-DAABE19CE3E3}" type="datetimeFigureOut">
              <a:rPr lang="et-EE" smtClean="0"/>
              <a:pPr/>
              <a:t>14.06.2018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AE3B-4085-49DD-A0FB-CA053167DA9F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9548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156B-58DD-42F4-9B8B-DAABE19CE3E3}" type="datetimeFigureOut">
              <a:rPr lang="et-EE" smtClean="0"/>
              <a:pPr/>
              <a:t>14.06.2018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AE3B-4085-49DD-A0FB-CA053167DA9F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3233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156B-58DD-42F4-9B8B-DAABE19CE3E3}" type="datetimeFigureOut">
              <a:rPr lang="et-EE" smtClean="0"/>
              <a:pPr/>
              <a:t>14.06.2018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AE3B-4085-49DD-A0FB-CA053167DA9F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4824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156B-58DD-42F4-9B8B-DAABE19CE3E3}" type="datetimeFigureOut">
              <a:rPr lang="et-EE" smtClean="0"/>
              <a:pPr/>
              <a:t>14.06.2018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AE3B-4085-49DD-A0FB-CA053167DA9F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8465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3156B-58DD-42F4-9B8B-DAABE19CE3E3}" type="datetimeFigureOut">
              <a:rPr lang="et-EE" smtClean="0"/>
              <a:pPr/>
              <a:t>14.06.2018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0AE3B-4085-49DD-A0FB-CA053167DA9F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6780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acebook.com/tormis.lain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luikjuha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luiktoni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Flag_of_Austria.svg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en.wikipedia.org/wiki/File:Flag_of_the_United_States.sv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usaliit.ee/et/mkalende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jpg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us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37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0" y="609600"/>
            <a:ext cx="5715000" cy="1752600"/>
          </a:xfrm>
        </p:spPr>
        <p:txBody>
          <a:bodyPr anchor="t"/>
          <a:lstStyle/>
          <a:p>
            <a:pPr eaLnBrk="1" hangingPunct="1">
              <a:lnSpc>
                <a:spcPct val="80000"/>
              </a:lnSpc>
            </a:pPr>
            <a:r>
              <a:rPr lang="et-EE" sz="6600">
                <a:solidFill>
                  <a:schemeClr val="bg1"/>
                </a:solidFill>
              </a:rPr>
              <a:t>Pealkiri</a:t>
            </a:r>
            <a:endParaRPr lang="en-GB" sz="6600">
              <a:solidFill>
                <a:schemeClr val="bg1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286000" y="4648200"/>
            <a:ext cx="5638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et-EE" sz="2400" b="1">
              <a:solidFill>
                <a:srgbClr val="181512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692275" y="2708275"/>
            <a:ext cx="725328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t-EE" sz="3600" b="1" dirty="0">
                <a:solidFill>
                  <a:schemeClr val="tx2">
                    <a:lumMod val="75000"/>
                  </a:schemeClr>
                </a:solidFill>
              </a:rPr>
              <a:t>Eesti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t-EE" sz="3600" b="1" dirty="0">
                <a:solidFill>
                  <a:schemeClr val="tx2">
                    <a:lumMod val="75000"/>
                  </a:schemeClr>
                </a:solidFill>
              </a:rPr>
              <a:t>äesuusatamise </a:t>
            </a:r>
          </a:p>
          <a:p>
            <a:pPr algn="ctr"/>
            <a:r>
              <a:rPr lang="et-EE" sz="3600" b="1" dirty="0">
                <a:solidFill>
                  <a:schemeClr val="tx2">
                    <a:lumMod val="75000"/>
                  </a:schemeClr>
                </a:solidFill>
              </a:rPr>
              <a:t>ülevaade 2018 </a:t>
            </a:r>
          </a:p>
          <a:p>
            <a:pPr algn="ctr"/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5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550696" cy="3888432"/>
          </a:xfrm>
        </p:spPr>
        <p:txBody>
          <a:bodyPr>
            <a:normAutofit/>
          </a:bodyPr>
          <a:lstStyle/>
          <a:p>
            <a:pPr marL="0" indent="0" algn="l"/>
            <a:r>
              <a:rPr lang="et-EE" sz="2800" b="1" dirty="0">
                <a:solidFill>
                  <a:srgbClr val="002060"/>
                </a:solidFill>
              </a:rPr>
              <a:t>Mäesuusatamise koondis</a:t>
            </a:r>
            <a:br>
              <a:rPr lang="et-EE" sz="2200" b="1" dirty="0">
                <a:solidFill>
                  <a:srgbClr val="002060"/>
                </a:solidFill>
              </a:rPr>
            </a:br>
            <a:r>
              <a:rPr lang="et-EE" sz="2200" b="1" dirty="0">
                <a:solidFill>
                  <a:srgbClr val="002060"/>
                </a:solidFill>
              </a:rPr>
              <a:t>Tormis Laine (FIS 390044)</a:t>
            </a:r>
            <a:br>
              <a:rPr lang="et-EE" sz="2200" b="1" dirty="0">
                <a:solidFill>
                  <a:srgbClr val="002060"/>
                </a:solidFill>
              </a:rPr>
            </a:br>
            <a:r>
              <a:rPr lang="et-EE" sz="2200" b="1" dirty="0">
                <a:solidFill>
                  <a:srgbClr val="002060"/>
                </a:solidFill>
              </a:rPr>
              <a:t>          </a:t>
            </a:r>
            <a:br>
              <a:rPr lang="et-EE" sz="2200" dirty="0">
                <a:solidFill>
                  <a:srgbClr val="002060"/>
                </a:solidFill>
              </a:rPr>
            </a:br>
            <a:r>
              <a:rPr lang="et-EE" sz="2200" dirty="0">
                <a:solidFill>
                  <a:srgbClr val="002060"/>
                </a:solidFill>
              </a:rPr>
              <a:t>Olümpia debüüt: GS 40 koht. </a:t>
            </a:r>
            <a:br>
              <a:rPr lang="et-EE" sz="2200" b="1" dirty="0">
                <a:solidFill>
                  <a:srgbClr val="002060"/>
                </a:solidFill>
              </a:rPr>
            </a:br>
            <a:r>
              <a:rPr lang="et-EE" sz="2200" dirty="0">
                <a:solidFill>
                  <a:srgbClr val="002060"/>
                </a:solidFill>
              </a:rPr>
              <a:t>S</a:t>
            </a:r>
            <a:r>
              <a:rPr lang="et-EE" sz="2000" dirty="0">
                <a:solidFill>
                  <a:srgbClr val="002060"/>
                </a:solidFill>
              </a:rPr>
              <a:t>tarte FIS võistlustelt : 50</a:t>
            </a:r>
            <a:br>
              <a:rPr lang="et-EE" sz="2000" dirty="0">
                <a:solidFill>
                  <a:srgbClr val="002060"/>
                </a:solidFill>
              </a:rPr>
            </a:br>
            <a:r>
              <a:rPr lang="et-EE" sz="2000" dirty="0">
                <a:solidFill>
                  <a:srgbClr val="002060"/>
                </a:solidFill>
              </a:rPr>
              <a:t>Parim punkt </a:t>
            </a:r>
            <a:r>
              <a:rPr lang="et-EE" sz="2000" b="1" dirty="0">
                <a:solidFill>
                  <a:srgbClr val="002060"/>
                </a:solidFill>
              </a:rPr>
              <a:t>20.56 SL </a:t>
            </a:r>
            <a:br>
              <a:rPr lang="et-EE" sz="2000" dirty="0">
                <a:solidFill>
                  <a:srgbClr val="002060"/>
                </a:solidFill>
              </a:rPr>
            </a:br>
            <a:r>
              <a:rPr lang="et-EE" sz="2000" dirty="0">
                <a:solidFill>
                  <a:srgbClr val="002060"/>
                </a:solidFill>
              </a:rPr>
              <a:t>Parimad kohad FIS võistlustel – 16  poodiumikohta, </a:t>
            </a:r>
            <a:br>
              <a:rPr lang="et-EE" sz="2000" dirty="0">
                <a:solidFill>
                  <a:srgbClr val="002060"/>
                </a:solidFill>
              </a:rPr>
            </a:br>
            <a:r>
              <a:rPr lang="et-EE" sz="2000" dirty="0">
                <a:solidFill>
                  <a:srgbClr val="002060"/>
                </a:solidFill>
              </a:rPr>
              <a:t>millest </a:t>
            </a:r>
            <a:r>
              <a:rPr lang="et-EE" sz="2000" b="1" dirty="0">
                <a:solidFill>
                  <a:srgbClr val="002060"/>
                </a:solidFill>
              </a:rPr>
              <a:t>7 esikohta</a:t>
            </a:r>
            <a:r>
              <a:rPr lang="et-EE" sz="2000" dirty="0">
                <a:solidFill>
                  <a:srgbClr val="002060"/>
                </a:solidFill>
              </a:rPr>
              <a:t>, 2 teist kohta ja 7 kolmandat kohta. </a:t>
            </a:r>
            <a:br>
              <a:rPr lang="et-EE" sz="2000" dirty="0">
                <a:solidFill>
                  <a:srgbClr val="002060"/>
                </a:solidFill>
              </a:rPr>
            </a:br>
            <a:r>
              <a:rPr lang="et-EE" sz="2000" dirty="0">
                <a:solidFill>
                  <a:srgbClr val="002060"/>
                </a:solidFill>
                <a:hlinkClick r:id="rId2"/>
              </a:rPr>
              <a:t>https://www.facebook.com/tormis.laine</a:t>
            </a:r>
            <a:br>
              <a:rPr lang="et-EE" sz="2000" dirty="0">
                <a:solidFill>
                  <a:srgbClr val="002060"/>
                </a:solidFill>
              </a:rPr>
            </a:br>
            <a:br>
              <a:rPr lang="et-EE" sz="2000" b="1" dirty="0">
                <a:solidFill>
                  <a:srgbClr val="002060"/>
                </a:solidFill>
              </a:rPr>
            </a:br>
            <a:r>
              <a:rPr lang="et-EE" sz="2000" b="1" dirty="0">
                <a:solidFill>
                  <a:srgbClr val="002060"/>
                </a:solidFill>
              </a:rPr>
              <a:t>Aasta parim mäesuusataja mees juunioride klassis.</a:t>
            </a:r>
            <a:endParaRPr lang="et-EE" sz="2000" b="1" dirty="0"/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0"/>
            <a:ext cx="1371600" cy="1363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956818-A970-4BBC-ADEE-46A88F4F8D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93" y="0"/>
            <a:ext cx="4169307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4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4D35B-F49D-46C6-9F01-E67F20D98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2800" b="1" dirty="0">
                <a:solidFill>
                  <a:srgbClr val="002060"/>
                </a:solidFill>
              </a:rPr>
              <a:t>Mäesuusatamise koondis</a:t>
            </a:r>
          </a:p>
          <a:p>
            <a:pPr marL="0" indent="0">
              <a:buNone/>
            </a:pPr>
            <a:r>
              <a:rPr lang="et-EE" sz="2000" b="1" dirty="0">
                <a:solidFill>
                  <a:srgbClr val="002060"/>
                </a:solidFill>
              </a:rPr>
              <a:t>Juhan Luik (FIS 390041)</a:t>
            </a:r>
          </a:p>
          <a:p>
            <a:pPr marL="0" indent="0">
              <a:buNone/>
            </a:pPr>
            <a:endParaRPr lang="et-EE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t-EE" sz="2000" dirty="0">
                <a:solidFill>
                  <a:srgbClr val="002060"/>
                </a:solidFill>
              </a:rPr>
              <a:t>Suur startide arv – 69 starti.</a:t>
            </a:r>
          </a:p>
          <a:p>
            <a:pPr marL="0" indent="0">
              <a:buNone/>
            </a:pPr>
            <a:r>
              <a:rPr lang="et-EE" sz="2000" dirty="0">
                <a:solidFill>
                  <a:srgbClr val="002060"/>
                </a:solidFill>
              </a:rPr>
              <a:t>Parim tulemus FIS võistlustel 4 koht SL,</a:t>
            </a:r>
          </a:p>
          <a:p>
            <a:pPr marL="0" indent="0">
              <a:buNone/>
            </a:pPr>
            <a:r>
              <a:rPr lang="et-EE" sz="2000" dirty="0">
                <a:solidFill>
                  <a:srgbClr val="002060"/>
                </a:solidFill>
              </a:rPr>
              <a:t>Parim punkt SL  38.60 punkti. </a:t>
            </a:r>
          </a:p>
          <a:p>
            <a:pPr marL="0" indent="0">
              <a:buNone/>
            </a:pPr>
            <a:r>
              <a:rPr lang="et-EE" sz="2000" dirty="0">
                <a:solidFill>
                  <a:srgbClr val="002060"/>
                </a:solidFill>
              </a:rPr>
              <a:t>Parim FIS </a:t>
            </a:r>
            <a:r>
              <a:rPr lang="et-EE" sz="2000" dirty="0" err="1">
                <a:solidFill>
                  <a:srgbClr val="002060"/>
                </a:solidFill>
              </a:rPr>
              <a:t>rankingu</a:t>
            </a:r>
            <a:r>
              <a:rPr lang="et-EE" sz="2000" dirty="0">
                <a:solidFill>
                  <a:srgbClr val="002060"/>
                </a:solidFill>
              </a:rPr>
              <a:t> koht DH 670.  </a:t>
            </a:r>
          </a:p>
          <a:p>
            <a:pPr marL="0" indent="0">
              <a:buNone/>
            </a:pPr>
            <a:r>
              <a:rPr lang="et-EE" sz="2000" dirty="0">
                <a:solidFill>
                  <a:srgbClr val="002060"/>
                </a:solidFill>
              </a:rPr>
              <a:t>Kohad alla tuhande FIS punktid: AC 456 koht (67.26); SG 699 (56.73); DH 599 (73.32)</a:t>
            </a:r>
          </a:p>
          <a:p>
            <a:pPr marL="0" indent="0">
              <a:buNone/>
            </a:pPr>
            <a:r>
              <a:rPr lang="et-EE" sz="2000" dirty="0">
                <a:solidFill>
                  <a:srgbClr val="002060"/>
                </a:solidFill>
                <a:hlinkClick r:id="rId3"/>
              </a:rPr>
              <a:t>https://www.facebook.com/luikjuhan/</a:t>
            </a:r>
            <a:endParaRPr lang="et-EE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t-EE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t-EE" sz="2000" b="1" dirty="0">
                <a:solidFill>
                  <a:srgbClr val="002060"/>
                </a:solidFill>
              </a:rPr>
              <a:t>Aasta parim mäesuusataja meeste klassis. </a:t>
            </a:r>
          </a:p>
          <a:p>
            <a:pPr marL="0" indent="0" algn="just">
              <a:buNone/>
            </a:pPr>
            <a:endParaRPr lang="et-EE" sz="2000" dirty="0">
              <a:solidFill>
                <a:srgbClr val="002060"/>
              </a:solidFill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23E75CE6-6EEC-496A-A0A0-9AF4353D4E8B}"/>
              </a:ext>
            </a:extLst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0"/>
            <a:ext cx="1371600" cy="1363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6FCD26-1A44-4AD1-93EA-8E3F8DC229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0"/>
            <a:ext cx="4063951" cy="270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21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56" y="-26633"/>
            <a:ext cx="1371600" cy="1363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t-EE" sz="2000" b="1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et-EE" sz="2800" b="1" dirty="0">
                <a:solidFill>
                  <a:srgbClr val="002060"/>
                </a:solidFill>
                <a:latin typeface="+mj-lt"/>
              </a:rPr>
              <a:t>Mäesuusatamise koondis </a:t>
            </a:r>
          </a:p>
          <a:p>
            <a:pPr marL="0" indent="0">
              <a:buNone/>
            </a:pPr>
            <a:r>
              <a:rPr lang="et-EE" sz="2000" b="1" dirty="0">
                <a:solidFill>
                  <a:srgbClr val="002060"/>
                </a:solidFill>
                <a:latin typeface="+mj-lt"/>
              </a:rPr>
              <a:t>Tõnis Luik (FIS 390037) </a:t>
            </a:r>
          </a:p>
          <a:p>
            <a:pPr marL="0" indent="0">
              <a:buNone/>
            </a:pPr>
            <a:endParaRPr lang="et-EE" sz="19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et-EE" sz="1900" dirty="0">
                <a:solidFill>
                  <a:srgbClr val="002060"/>
                </a:solidFill>
                <a:latin typeface="+mj-lt"/>
              </a:rPr>
              <a:t>Hooaja parim start FIS võistlustel </a:t>
            </a:r>
            <a:r>
              <a:rPr lang="et-EE" sz="1900" dirty="0" err="1">
                <a:solidFill>
                  <a:srgbClr val="002060"/>
                </a:solidFill>
                <a:latin typeface="+mj-lt"/>
              </a:rPr>
              <a:t>GS´s</a:t>
            </a:r>
            <a:r>
              <a:rPr lang="et-EE" sz="1900" dirty="0">
                <a:solidFill>
                  <a:srgbClr val="002060"/>
                </a:solidFill>
                <a:latin typeface="+mj-lt"/>
              </a:rPr>
              <a:t> 14 koht (kokku 120 võistlejat). </a:t>
            </a:r>
          </a:p>
          <a:p>
            <a:pPr marL="0" indent="0">
              <a:buNone/>
            </a:pPr>
            <a:r>
              <a:rPr lang="et-EE" sz="1900" dirty="0">
                <a:solidFill>
                  <a:srgbClr val="002060"/>
                </a:solidFill>
                <a:latin typeface="+mj-lt"/>
              </a:rPr>
              <a:t>Parim punkt sel hooajal GS 40,76</a:t>
            </a:r>
          </a:p>
          <a:p>
            <a:pPr marL="0" indent="0">
              <a:buNone/>
            </a:pPr>
            <a:r>
              <a:rPr lang="et-EE" sz="1900" dirty="0">
                <a:solidFill>
                  <a:srgbClr val="002060"/>
                </a:solidFill>
                <a:latin typeface="+mj-lt"/>
              </a:rPr>
              <a:t>Kokku 15 starti ennem vigastust. </a:t>
            </a:r>
          </a:p>
          <a:p>
            <a:pPr marL="0" indent="0">
              <a:buNone/>
            </a:pPr>
            <a:r>
              <a:rPr lang="et-EE" sz="1900" dirty="0">
                <a:solidFill>
                  <a:srgbClr val="002060"/>
                </a:solidFill>
                <a:latin typeface="+mj-lt"/>
              </a:rPr>
              <a:t>Kohad alla tuhande FIS punktid: SL 747 koht (35.8); GS 816 (35.88)</a:t>
            </a:r>
          </a:p>
          <a:p>
            <a:pPr marL="0" indent="0">
              <a:buNone/>
            </a:pPr>
            <a:r>
              <a:rPr lang="et-EE" sz="1900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t-EE" sz="1900" dirty="0">
                <a:solidFill>
                  <a:srgbClr val="002060"/>
                </a:solidFill>
                <a:latin typeface="+mj-lt"/>
                <a:hlinkClick r:id="rId3"/>
              </a:rPr>
              <a:t>https://www.facebook.com/luiktonis</a:t>
            </a:r>
            <a:endParaRPr lang="et-EE" sz="19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et-EE" sz="1900" dirty="0">
              <a:solidFill>
                <a:srgbClr val="002060"/>
              </a:solidFill>
              <a:latin typeface="+mj-lt"/>
            </a:endParaRPr>
          </a:p>
          <a:p>
            <a:endParaRPr lang="et-EE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E09BDF-A552-4B91-A45F-71625975A3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-1"/>
            <a:ext cx="3851920" cy="25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2388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1363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/>
          </p:cNvSpPr>
          <p:nvPr/>
        </p:nvSpPr>
        <p:spPr bwMode="auto">
          <a:xfrm>
            <a:off x="7010400" y="6583363"/>
            <a:ext cx="18161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275"/>
              </a:spcBef>
            </a:pPr>
            <a:r>
              <a:rPr lang="en-US" sz="1200" b="1" dirty="0" err="1">
                <a:solidFill>
                  <a:srgbClr val="FFFFFF"/>
                </a:solidFill>
                <a:latin typeface="Lucida Grande" charset="0"/>
                <a:ea typeface="MS PGothic" pitchFamily="34" charset="-128"/>
                <a:sym typeface="Lucida Grande" charset="0"/>
              </a:rPr>
              <a:t>Eesti</a:t>
            </a:r>
            <a:r>
              <a:rPr lang="en-US" sz="1200" b="1" dirty="0">
                <a:solidFill>
                  <a:srgbClr val="FFFFFF"/>
                </a:solidFill>
                <a:latin typeface="Lucida Grande" charset="0"/>
                <a:ea typeface="MS PGothic" pitchFamily="34" charset="-128"/>
                <a:sym typeface="Lucida Grande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Lucida Grande" charset="0"/>
                <a:ea typeface="MS PGothic" pitchFamily="34" charset="-128"/>
                <a:sym typeface="Lucida Grande" charset="0"/>
              </a:rPr>
              <a:t>Suusaliit</a:t>
            </a:r>
            <a:r>
              <a:rPr lang="en-US" sz="1200" b="1" dirty="0">
                <a:solidFill>
                  <a:srgbClr val="FFFFFF"/>
                </a:solidFill>
                <a:latin typeface="Lucida Grande" charset="0"/>
                <a:ea typeface="MS PGothic" pitchFamily="34" charset="-128"/>
                <a:sym typeface="Lucida Grande" charset="0"/>
              </a:rPr>
              <a:t> 2005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title"/>
          </p:nvPr>
        </p:nvSpPr>
        <p:spPr>
          <a:xfrm>
            <a:off x="1371600" y="21317"/>
            <a:ext cx="7454900" cy="1380924"/>
          </a:xfrm>
        </p:spPr>
        <p:txBody>
          <a:bodyPr rIns="132080">
            <a:noAutofit/>
          </a:bodyPr>
          <a:lstStyle/>
          <a:p>
            <a:pPr marL="801688" indent="-762000"/>
            <a:r>
              <a:rPr lang="et-EE" sz="2800" b="1" dirty="0">
                <a:solidFill>
                  <a:srgbClr val="002060"/>
                </a:solidFill>
              </a:rPr>
              <a:t>Mäesuusa koondiste koosseis 2018/2019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107504" y="1363663"/>
            <a:ext cx="8424936" cy="457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132080" bIns="50800"/>
          <a:lstStyle/>
          <a:p>
            <a:pPr marL="382588" indent="-342900">
              <a:lnSpc>
                <a:spcPct val="90000"/>
              </a:lnSpc>
              <a:buClr>
                <a:srgbClr val="003399"/>
              </a:buClr>
              <a:buSzPct val="125000"/>
              <a:defRPr/>
            </a:pPr>
            <a:r>
              <a:rPr lang="et-EE" kern="0" dirty="0">
                <a:solidFill>
                  <a:srgbClr val="002060"/>
                </a:solidFill>
                <a:latin typeface="+mn-lt"/>
                <a:ea typeface="+mn-ea"/>
                <a:sym typeface="Arial" pitchFamily="34" charset="0"/>
              </a:rPr>
              <a:t>Rahvuskoondis</a:t>
            </a:r>
          </a:p>
          <a:p>
            <a:pPr marL="382588" indent="-342900">
              <a:lnSpc>
                <a:spcPct val="90000"/>
              </a:lnSpc>
              <a:buClr>
                <a:srgbClr val="003399"/>
              </a:buClr>
              <a:buSzPct val="125000"/>
              <a:buFont typeface="Arial" pitchFamily="34" charset="0"/>
              <a:buChar char="•"/>
              <a:defRPr/>
            </a:pPr>
            <a:r>
              <a:rPr lang="et-EE" kern="0" dirty="0">
                <a:solidFill>
                  <a:srgbClr val="002060"/>
                </a:solidFill>
                <a:sym typeface="Arial" pitchFamily="34" charset="0"/>
              </a:rPr>
              <a:t>Tõnis Luik		1995</a:t>
            </a:r>
          </a:p>
          <a:p>
            <a:pPr marL="382588" indent="-342900">
              <a:lnSpc>
                <a:spcPct val="90000"/>
              </a:lnSpc>
              <a:buClr>
                <a:srgbClr val="003399"/>
              </a:buClr>
              <a:buSzPct val="125000"/>
              <a:buFont typeface="Arial" pitchFamily="34" charset="0"/>
              <a:buChar char="•"/>
              <a:defRPr/>
            </a:pPr>
            <a:r>
              <a:rPr lang="et-EE" kern="0" dirty="0">
                <a:solidFill>
                  <a:srgbClr val="002060"/>
                </a:solidFill>
                <a:sym typeface="Arial" pitchFamily="34" charset="0"/>
              </a:rPr>
              <a:t>Juhan Luik 		1997</a:t>
            </a:r>
          </a:p>
          <a:p>
            <a:pPr marL="382588" indent="-342900">
              <a:lnSpc>
                <a:spcPct val="90000"/>
              </a:lnSpc>
              <a:buClr>
                <a:srgbClr val="003399"/>
              </a:buClr>
              <a:buSzPct val="125000"/>
              <a:buFont typeface="Arial" pitchFamily="34" charset="0"/>
              <a:buChar char="•"/>
              <a:defRPr/>
            </a:pPr>
            <a:r>
              <a:rPr lang="et-EE" kern="0" dirty="0">
                <a:solidFill>
                  <a:srgbClr val="002060"/>
                </a:solidFill>
                <a:sym typeface="Arial" pitchFamily="34" charset="0"/>
              </a:rPr>
              <a:t>Tormis Laine </a:t>
            </a:r>
            <a:r>
              <a:rPr lang="et-EE" sz="1400" kern="0" dirty="0">
                <a:solidFill>
                  <a:srgbClr val="002060"/>
                </a:solidFill>
                <a:sym typeface="Arial" pitchFamily="34" charset="0"/>
              </a:rPr>
              <a:t>(</a:t>
            </a:r>
            <a:r>
              <a:rPr lang="et-EE" sz="1400" kern="0" dirty="0" err="1">
                <a:solidFill>
                  <a:srgbClr val="002060"/>
                </a:solidFill>
                <a:sym typeface="Arial" pitchFamily="34" charset="0"/>
              </a:rPr>
              <a:t>jnr</a:t>
            </a:r>
            <a:r>
              <a:rPr lang="et-EE" sz="1400" kern="0" dirty="0">
                <a:solidFill>
                  <a:srgbClr val="002060"/>
                </a:solidFill>
                <a:sym typeface="Arial" pitchFamily="34" charset="0"/>
              </a:rPr>
              <a:t>.) 	</a:t>
            </a:r>
            <a:r>
              <a:rPr lang="et-EE" kern="0" dirty="0">
                <a:solidFill>
                  <a:srgbClr val="002060"/>
                </a:solidFill>
                <a:sym typeface="Arial" pitchFamily="34" charset="0"/>
              </a:rPr>
              <a:t>2000</a:t>
            </a:r>
          </a:p>
          <a:p>
            <a:pPr marL="39688">
              <a:lnSpc>
                <a:spcPct val="90000"/>
              </a:lnSpc>
              <a:buClr>
                <a:srgbClr val="003399"/>
              </a:buClr>
              <a:buSzPct val="125000"/>
              <a:defRPr/>
            </a:pPr>
            <a:endParaRPr lang="et-EE" sz="1400" kern="0" dirty="0">
              <a:solidFill>
                <a:srgbClr val="002060"/>
              </a:solidFill>
              <a:sym typeface="Arial" pitchFamily="34" charset="0"/>
            </a:endParaRPr>
          </a:p>
          <a:p>
            <a:pPr marL="39688">
              <a:lnSpc>
                <a:spcPct val="90000"/>
              </a:lnSpc>
              <a:buClr>
                <a:srgbClr val="003399"/>
              </a:buClr>
              <a:buSzPct val="125000"/>
              <a:defRPr/>
            </a:pPr>
            <a:endParaRPr lang="et-EE" sz="1400" kern="0" dirty="0">
              <a:solidFill>
                <a:srgbClr val="002060"/>
              </a:solidFill>
              <a:sym typeface="Arial" pitchFamily="34" charset="0"/>
            </a:endParaRPr>
          </a:p>
          <a:p>
            <a:pPr marL="39688">
              <a:lnSpc>
                <a:spcPct val="90000"/>
              </a:lnSpc>
              <a:buClr>
                <a:srgbClr val="003399"/>
              </a:buClr>
              <a:buSzPct val="125000"/>
              <a:defRPr/>
            </a:pPr>
            <a:endParaRPr lang="et-EE" sz="1400" kern="0" dirty="0">
              <a:solidFill>
                <a:srgbClr val="002060"/>
              </a:solidFill>
              <a:sym typeface="Arial" pitchFamily="34" charset="0"/>
            </a:endParaRPr>
          </a:p>
          <a:p>
            <a:pPr marL="382588" indent="-342900">
              <a:lnSpc>
                <a:spcPct val="90000"/>
              </a:lnSpc>
              <a:buClr>
                <a:srgbClr val="003399"/>
              </a:buClr>
              <a:buSzPct val="125000"/>
              <a:defRPr/>
            </a:pPr>
            <a:r>
              <a:rPr lang="et-EE" sz="2000" kern="0" dirty="0">
                <a:solidFill>
                  <a:srgbClr val="002060"/>
                </a:solidFill>
                <a:sym typeface="Arial" pitchFamily="34" charset="0"/>
              </a:rPr>
              <a:t>Noortekoondis</a:t>
            </a:r>
          </a:p>
          <a:p>
            <a:pPr marL="382588" indent="-342900">
              <a:lnSpc>
                <a:spcPct val="90000"/>
              </a:lnSpc>
              <a:buClr>
                <a:srgbClr val="003399"/>
              </a:buClr>
              <a:buSzPct val="125000"/>
              <a:buFont typeface="Arial" pitchFamily="34" charset="0"/>
              <a:buChar char="•"/>
              <a:defRPr/>
            </a:pPr>
            <a:r>
              <a:rPr lang="et-EE" sz="2000" kern="0" dirty="0">
                <a:solidFill>
                  <a:srgbClr val="002060"/>
                </a:solidFill>
                <a:sym typeface="Arial" pitchFamily="34" charset="0"/>
              </a:rPr>
              <a:t>Aleksander Luik 	2004</a:t>
            </a:r>
          </a:p>
          <a:p>
            <a:pPr marL="382588" indent="-342900">
              <a:lnSpc>
                <a:spcPct val="90000"/>
              </a:lnSpc>
              <a:buClr>
                <a:srgbClr val="003399"/>
              </a:buClr>
              <a:buSzPct val="125000"/>
              <a:buFont typeface="Arial" pitchFamily="34" charset="0"/>
              <a:buChar char="•"/>
              <a:defRPr/>
            </a:pPr>
            <a:r>
              <a:rPr lang="et-EE" sz="2000" kern="0" dirty="0">
                <a:solidFill>
                  <a:srgbClr val="002060"/>
                </a:solidFill>
                <a:sym typeface="Arial" pitchFamily="34" charset="0"/>
              </a:rPr>
              <a:t>Laur Mägi		2004		</a:t>
            </a:r>
          </a:p>
          <a:p>
            <a:pPr marL="382588" indent="-342900">
              <a:lnSpc>
                <a:spcPct val="90000"/>
              </a:lnSpc>
              <a:buClr>
                <a:srgbClr val="003399"/>
              </a:buClr>
              <a:buSzPct val="125000"/>
              <a:buFont typeface="Arial" pitchFamily="34" charset="0"/>
              <a:buChar char="•"/>
              <a:defRPr/>
            </a:pPr>
            <a:r>
              <a:rPr lang="et-EE" sz="2000" kern="0" dirty="0">
                <a:solidFill>
                  <a:srgbClr val="002060"/>
                </a:solidFill>
                <a:sym typeface="Arial" pitchFamily="34" charset="0"/>
              </a:rPr>
              <a:t>Rasmus Mesila	2004</a:t>
            </a:r>
          </a:p>
          <a:p>
            <a:pPr marL="382588" indent="-342900">
              <a:lnSpc>
                <a:spcPct val="90000"/>
              </a:lnSpc>
              <a:buClr>
                <a:srgbClr val="003399"/>
              </a:buClr>
              <a:buSzPct val="125000"/>
              <a:buFont typeface="Arial" pitchFamily="34" charset="0"/>
              <a:buChar char="•"/>
              <a:defRPr/>
            </a:pPr>
            <a:r>
              <a:rPr lang="et-EE" sz="2000" kern="0" dirty="0" err="1">
                <a:solidFill>
                  <a:srgbClr val="002060"/>
                </a:solidFill>
                <a:sym typeface="Arial" pitchFamily="34" charset="0"/>
              </a:rPr>
              <a:t>Tauri</a:t>
            </a:r>
            <a:r>
              <a:rPr lang="et-EE" sz="2000" kern="0" dirty="0">
                <a:solidFill>
                  <a:srgbClr val="002060"/>
                </a:solidFill>
                <a:sym typeface="Arial" pitchFamily="34" charset="0"/>
              </a:rPr>
              <a:t> Jürisaar 		2004</a:t>
            </a:r>
          </a:p>
          <a:p>
            <a:pPr marL="382588" indent="-342900">
              <a:lnSpc>
                <a:spcPct val="90000"/>
              </a:lnSpc>
              <a:buClr>
                <a:srgbClr val="003399"/>
              </a:buClr>
              <a:buSzPct val="125000"/>
              <a:buFont typeface="Arial" pitchFamily="34" charset="0"/>
              <a:buChar char="•"/>
              <a:defRPr/>
            </a:pPr>
            <a:r>
              <a:rPr lang="et-EE" sz="2000" kern="0" dirty="0" err="1">
                <a:solidFill>
                  <a:srgbClr val="002060"/>
                </a:solidFill>
                <a:sym typeface="Arial" pitchFamily="34" charset="0"/>
              </a:rPr>
              <a:t>Renet</a:t>
            </a:r>
            <a:r>
              <a:rPr lang="et-EE" sz="2000" kern="0" dirty="0">
                <a:solidFill>
                  <a:srgbClr val="002060"/>
                </a:solidFill>
                <a:sym typeface="Arial" pitchFamily="34" charset="0"/>
              </a:rPr>
              <a:t> Riitsalu		2006</a:t>
            </a:r>
          </a:p>
          <a:p>
            <a:pPr marL="382588" indent="-342900">
              <a:lnSpc>
                <a:spcPct val="90000"/>
              </a:lnSpc>
              <a:buClr>
                <a:srgbClr val="003399"/>
              </a:buClr>
              <a:buSzPct val="125000"/>
              <a:defRPr/>
            </a:pPr>
            <a:r>
              <a:rPr lang="et-EE" sz="2000" kern="0" dirty="0">
                <a:solidFill>
                  <a:srgbClr val="002060"/>
                </a:solidFill>
                <a:sym typeface="Arial" pitchFamily="34" charset="0"/>
              </a:rPr>
              <a:t>					</a:t>
            </a:r>
          </a:p>
          <a:p>
            <a:pPr marL="382588" indent="-342900">
              <a:lnSpc>
                <a:spcPct val="90000"/>
              </a:lnSpc>
              <a:buClr>
                <a:srgbClr val="003399"/>
              </a:buClr>
              <a:buSzPct val="125000"/>
              <a:defRPr/>
            </a:pPr>
            <a:r>
              <a:rPr lang="et-EE" sz="2000" kern="0" dirty="0">
                <a:solidFill>
                  <a:srgbClr val="002060"/>
                </a:solidFill>
                <a:sym typeface="Arial" pitchFamily="34" charset="0"/>
              </a:rPr>
              <a:t>					</a:t>
            </a:r>
            <a:r>
              <a:rPr lang="et-EE" kern="0" dirty="0">
                <a:solidFill>
                  <a:srgbClr val="002060"/>
                </a:solidFill>
                <a:latin typeface="+mn-lt"/>
                <a:ea typeface="+mn-ea"/>
                <a:sym typeface="Arial" pitchFamily="34" charset="0"/>
              </a:rPr>
              <a:t>				</a:t>
            </a:r>
            <a:r>
              <a:rPr lang="et-EE" kern="0" dirty="0">
                <a:solidFill>
                  <a:srgbClr val="002060"/>
                </a:solidFill>
                <a:sym typeface="Arial" pitchFamily="34" charset="0"/>
              </a:rPr>
              <a:t>	</a:t>
            </a:r>
            <a:r>
              <a:rPr lang="et-EE" kern="0" dirty="0">
                <a:solidFill>
                  <a:srgbClr val="002060"/>
                </a:solidFill>
                <a:latin typeface="+mn-lt"/>
                <a:ea typeface="+mn-ea"/>
                <a:sym typeface="Arial" pitchFamily="34" charset="0"/>
              </a:rPr>
              <a:t>	</a:t>
            </a:r>
            <a:endParaRPr lang="en-US" kern="0" dirty="0">
              <a:solidFill>
                <a:srgbClr val="002060"/>
              </a:solidFill>
              <a:latin typeface="+mn-lt"/>
              <a:ea typeface="+mn-ea"/>
              <a:sym typeface="Arial" pitchFamily="34" charset="0"/>
            </a:endParaRPr>
          </a:p>
        </p:txBody>
      </p:sp>
      <p:pic>
        <p:nvPicPr>
          <p:cNvPr id="7178" name="Picture 2" descr="http://upload.wikimedia.org/wikipedia/en/thumb/a/a4/Flag_of_the_United_States.svg/125px-Flag_of_the_United_States.svg.png">
            <a:hlinkClick r:id="rId4" tooltip="Flag of the United State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7483647" y="-26008013"/>
            <a:ext cx="11906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4" descr="http://upload.wikimedia.org/wikipedia/en/thumb/a/a4/Flag_of_the_United_States.svg/125px-Flag_of_the_United_States.svg.png">
            <a:hlinkClick r:id="rId4" tooltip="Flag of the United State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7483647" y="-26008013"/>
            <a:ext cx="11906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6" descr="http://upload.wikimedia.org/wikipedia/en/thumb/a/a4/Flag_of_the_United_States.svg/125px-Flag_of_the_United_States.svg.png">
            <a:hlinkClick r:id="rId4" tooltip="Flag of the United State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7483647" y="-26008013"/>
            <a:ext cx="11906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8" descr="http://upload.wikimedia.org/wikipedia/en/thumb/a/a4/Flag_of_the_United_States.svg/125px-Flag_of_the_United_States.svg.png">
            <a:hlinkClick r:id="rId4" tooltip="Flag of the United State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7483647" y="-26008013"/>
            <a:ext cx="11906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0" descr="http://upload.wikimedia.org/wikipedia/en/thumb/a/a4/Flag_of_the_United_States.svg/125px-Flag_of_the_United_States.svg.png">
            <a:hlinkClick r:id="rId4" tooltip="Flag of the United State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7483647" y="-26008013"/>
            <a:ext cx="11906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6" descr="http://upload.wikimedia.org/wikipedia/commons/thumb/4/41/Flag_of_Austria.svg/125px-Flag_of_Austria.svg.png">
            <a:hlinkClick r:id="rId6" tooltip="Flag of Austria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7483647" y="-26008013"/>
            <a:ext cx="1190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D86A5E-4921-4B34-905B-AB124AB38E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92" y="3789040"/>
            <a:ext cx="4631708" cy="30864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7416824" cy="1080120"/>
          </a:xfrm>
        </p:spPr>
        <p:txBody>
          <a:bodyPr>
            <a:noAutofit/>
          </a:bodyPr>
          <a:lstStyle/>
          <a:p>
            <a:r>
              <a:rPr lang="et-EE" sz="2800" b="1" dirty="0">
                <a:solidFill>
                  <a:schemeClr val="tx2">
                    <a:lumMod val="75000"/>
                  </a:schemeClr>
                </a:solidFill>
              </a:rPr>
              <a:t>Alexela noorte alpisari 2018</a:t>
            </a:r>
            <a:br>
              <a:rPr lang="et-EE" sz="2800" dirty="0"/>
            </a:br>
            <a:endParaRPr lang="et-EE" sz="2000" dirty="0"/>
          </a:p>
        </p:txBody>
      </p:sp>
      <p:pic>
        <p:nvPicPr>
          <p:cNvPr id="9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" cy="1363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D73CE-711A-40B2-805F-07BF7EBC9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000" dirty="0">
                <a:solidFill>
                  <a:srgbClr val="002060"/>
                </a:solidFill>
              </a:rPr>
              <a:t>Alexela noorte alpisarja arvestuses võistles kokku 85 last vanuseklassis  U10-U16. Selgitati välja vanuseklasside sarja võitjad 7 erineva võistluse raames. Kokku viidi läbi Alexela Noorte Alpisari kolmel nädalavahetusel. Distsipliinidest olid kaetud </a:t>
            </a:r>
            <a:r>
              <a:rPr lang="et-EE" sz="2000" dirty="0" err="1">
                <a:solidFill>
                  <a:srgbClr val="002060"/>
                </a:solidFill>
              </a:rPr>
              <a:t>SuSL</a:t>
            </a:r>
            <a:r>
              <a:rPr lang="et-EE" sz="2000" dirty="0">
                <a:solidFill>
                  <a:srgbClr val="002060"/>
                </a:solidFill>
              </a:rPr>
              <a:t>, PSL, 3 x SL, 2x GS.  </a:t>
            </a:r>
            <a:r>
              <a:rPr lang="et-EE" sz="2000" dirty="0">
                <a:solidFill>
                  <a:srgbClr val="002060"/>
                </a:solidFill>
                <a:hlinkClick r:id="rId3"/>
              </a:rPr>
              <a:t>https://www.suusaliit.ee/et/mkalender</a:t>
            </a:r>
            <a:br>
              <a:rPr lang="et-EE" dirty="0">
                <a:solidFill>
                  <a:srgbClr val="002060"/>
                </a:solidFill>
              </a:rPr>
            </a:br>
            <a:br>
              <a:rPr lang="et-EE" dirty="0">
                <a:solidFill>
                  <a:srgbClr val="002060"/>
                </a:solidFill>
              </a:rPr>
            </a:br>
            <a:endParaRPr lang="et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66566F-15D3-40B8-9C35-70DD18E380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8574"/>
            <a:ext cx="4572000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F812E3-0417-406D-B89C-1D7C4C30BB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042"/>
            <a:ext cx="3995936" cy="266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10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344816" cy="792088"/>
          </a:xfrm>
        </p:spPr>
        <p:txBody>
          <a:bodyPr>
            <a:normAutofit/>
          </a:bodyPr>
          <a:lstStyle/>
          <a:p>
            <a:r>
              <a:rPr lang="et-EE" sz="2800" b="1" dirty="0">
                <a:solidFill>
                  <a:srgbClr val="002060"/>
                </a:solidFill>
              </a:rPr>
              <a:t>Järelkasv – noored ja lapsed mäesuusatamises</a:t>
            </a:r>
            <a:endParaRPr lang="et-EE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52344" y="1409146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t-EE" altLang="et-EE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t-EE" altLang="et-EE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U12 / U14 / U16 vanuseklass: </a:t>
            </a:r>
            <a:endParaRPr lang="et-EE" altLang="et-EE" b="1" dirty="0">
              <a:solidFill>
                <a:srgbClr val="002060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Meie suurem eesmärk viia oma noored välja võistlema on sel aastal jõudsalt edasi arenenud. Selle hooaja parimad noortespordi tulemused tulevad just Soomest, kus Aleksander Luik tõi koju nii Audi </a:t>
            </a:r>
            <a:r>
              <a:rPr lang="et-EE" altLang="et-EE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Cupi</a:t>
            </a:r>
            <a:r>
              <a:rPr lang="et-EE" altLang="et-EE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võidu kui koos verinoore Andre </a:t>
            </a:r>
            <a:r>
              <a:rPr lang="et-EE" altLang="et-EE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Sarriga</a:t>
            </a:r>
            <a:r>
              <a:rPr lang="et-EE" altLang="et-EE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altLang="et-EE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Himos</a:t>
            </a:r>
            <a:r>
              <a:rPr lang="et-EE" altLang="et-EE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altLang="et-EE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Leitneri</a:t>
            </a:r>
            <a:r>
              <a:rPr lang="et-EE" altLang="et-EE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üldvõidud vanuseklassides U14 ja U8.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Lisaks on meie sportlased osalenud nii </a:t>
            </a:r>
            <a:r>
              <a:rPr lang="et-EE" altLang="et-EE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Rukal</a:t>
            </a:r>
            <a:r>
              <a:rPr lang="et-EE" altLang="et-EE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Kolil, </a:t>
            </a:r>
            <a:r>
              <a:rPr lang="et-EE" altLang="et-EE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Swinghillis</a:t>
            </a:r>
            <a:r>
              <a:rPr lang="et-EE" altLang="et-EE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t-EE" altLang="et-EE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Krani</a:t>
            </a:r>
            <a:r>
              <a:rPr lang="et-EE" altLang="et-EE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altLang="et-EE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Backenis</a:t>
            </a:r>
            <a:r>
              <a:rPr lang="et-EE" altLang="et-EE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ja mujal.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Pyhal</a:t>
            </a:r>
            <a:r>
              <a:rPr lang="et-EE" altLang="et-EE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Balti Karika </a:t>
            </a:r>
            <a:r>
              <a:rPr lang="et-EE" altLang="et-EE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üldarvestuses</a:t>
            </a:r>
            <a:r>
              <a:rPr lang="et-EE" altLang="et-EE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võttis üldvõidu U14 poiste vanuseklassis Laur Mägi, U16 poistes oli vaatamata vigastusele mitmel korral poodiumil Hans Markus Danilas.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Taernaby</a:t>
            </a:r>
            <a:r>
              <a:rPr lang="et-EE" altLang="et-EE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FIS </a:t>
            </a:r>
            <a:r>
              <a:rPr lang="et-EE" altLang="et-EE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Childrenil</a:t>
            </a:r>
            <a:r>
              <a:rPr lang="et-EE" altLang="et-EE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olid meie parim tulemus slaalomis U14 Laur Mägil.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t-EE" altLang="et-EE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40" y="12988"/>
            <a:ext cx="1371600" cy="1363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AEA521-047B-4FCB-B19A-6DF8A010F5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3548"/>
            <a:ext cx="2987824" cy="22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95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B7810-AD0C-4545-9077-9669330E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800" b="1" dirty="0">
                <a:solidFill>
                  <a:srgbClr val="002060"/>
                </a:solidFill>
              </a:rPr>
              <a:t>Arengukava eesmärkide täitmine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50DCA-423B-4496-B6A8-43187A4B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435280" cy="52517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t-EE" sz="1800" dirty="0">
                <a:solidFill>
                  <a:srgbClr val="002060"/>
                </a:solidFill>
              </a:rPr>
              <a:t>Tipud ja järelkasv </a:t>
            </a:r>
          </a:p>
          <a:p>
            <a:r>
              <a:rPr lang="et-EE" sz="1800" dirty="0">
                <a:solidFill>
                  <a:srgbClr val="002060"/>
                </a:solidFill>
              </a:rPr>
              <a:t>4 mäesuusataja viimine olümpiale– olümpial osales 2 sportlast. Kahe sportlase FIS punkti viimine alla 10 punkti ei ole realiseerunud aga liikumine selles osas on toimund. Nelja sportlase punkti nõue alla 40 punkti – 3 sportlasel. </a:t>
            </a:r>
          </a:p>
          <a:p>
            <a:r>
              <a:rPr lang="et-EE" sz="1800" dirty="0">
                <a:solidFill>
                  <a:srgbClr val="002060"/>
                </a:solidFill>
              </a:rPr>
              <a:t>FIS laekuvate vahendite suunamine ala arenguks on õnnestunud – FIS toetuse abil saame korraldada Eesti meistrivõistlusi </a:t>
            </a:r>
            <a:r>
              <a:rPr lang="et-EE" sz="1800" dirty="0" err="1">
                <a:solidFill>
                  <a:srgbClr val="002060"/>
                </a:solidFill>
              </a:rPr>
              <a:t>Pyhal</a:t>
            </a:r>
            <a:r>
              <a:rPr lang="et-EE" sz="1800" dirty="0">
                <a:solidFill>
                  <a:srgbClr val="002060"/>
                </a:solidFill>
              </a:rPr>
              <a:t>. </a:t>
            </a:r>
          </a:p>
          <a:p>
            <a:r>
              <a:rPr lang="et-EE" sz="1800" dirty="0">
                <a:solidFill>
                  <a:srgbClr val="002060"/>
                </a:solidFill>
              </a:rPr>
              <a:t>Alpisari on toiminud igal aastal. </a:t>
            </a:r>
          </a:p>
          <a:p>
            <a:r>
              <a:rPr lang="et-EE" sz="1800" dirty="0">
                <a:solidFill>
                  <a:srgbClr val="002060"/>
                </a:solidFill>
              </a:rPr>
              <a:t>Sisse viidud sportlaste litsentsisüsteem.</a:t>
            </a:r>
          </a:p>
          <a:p>
            <a:pPr marL="0" indent="0">
              <a:buNone/>
            </a:pPr>
            <a:r>
              <a:rPr lang="et-EE" sz="1800" dirty="0">
                <a:solidFill>
                  <a:srgbClr val="002060"/>
                </a:solidFill>
              </a:rPr>
              <a:t>Harrastus terveks eluks</a:t>
            </a:r>
          </a:p>
          <a:p>
            <a:r>
              <a:rPr lang="et-EE" sz="1800" dirty="0">
                <a:solidFill>
                  <a:srgbClr val="002060"/>
                </a:solidFill>
              </a:rPr>
              <a:t>Mäesuusatamine on paljude koolide kehalise kasvatuse tunni programmis</a:t>
            </a:r>
          </a:p>
          <a:p>
            <a:r>
              <a:rPr lang="et-EE" sz="1800" dirty="0">
                <a:solidFill>
                  <a:srgbClr val="002060"/>
                </a:solidFill>
              </a:rPr>
              <a:t>Treenerite ettevalmistus on toimunud läbi rahvusvahelise koostöö ja EKR tasemekoolituse selgepiirilisemaks muutumise</a:t>
            </a:r>
          </a:p>
          <a:p>
            <a:r>
              <a:rPr lang="et-EE" sz="1800" dirty="0">
                <a:solidFill>
                  <a:srgbClr val="002060"/>
                </a:solidFill>
              </a:rPr>
              <a:t>Instruktorite koolitus toimub läbi rahvusvahelise koostöö ja selleks on loodude Suusaliidust eraldiseisev organisatsioon. </a:t>
            </a:r>
          </a:p>
          <a:p>
            <a:pPr marL="0" indent="0">
              <a:buNone/>
            </a:pPr>
            <a:r>
              <a:rPr lang="et-EE" sz="1800" dirty="0">
                <a:solidFill>
                  <a:srgbClr val="002060"/>
                </a:solidFill>
              </a:rPr>
              <a:t>Keskused ja sponsorsuhted</a:t>
            </a:r>
          </a:p>
          <a:p>
            <a:r>
              <a:rPr lang="et-EE" sz="1800" dirty="0">
                <a:solidFill>
                  <a:srgbClr val="002060"/>
                </a:solidFill>
              </a:rPr>
              <a:t>Väike-Munamägi ei ole ennast Sportnõlvana õigustanud. </a:t>
            </a:r>
          </a:p>
          <a:p>
            <a:r>
              <a:rPr lang="et-EE" sz="1800" dirty="0">
                <a:solidFill>
                  <a:srgbClr val="002060"/>
                </a:solidFill>
              </a:rPr>
              <a:t>Palju on tekkimas ja tekkinud kodulähedasi nõlvasid. (Tallinn ja selle </a:t>
            </a:r>
            <a:r>
              <a:rPr lang="et-EE" sz="1800" dirty="0" err="1">
                <a:solidFill>
                  <a:srgbClr val="002060"/>
                </a:solidFill>
              </a:rPr>
              <a:t>ümbrus,Rakvere</a:t>
            </a:r>
            <a:r>
              <a:rPr lang="et-EE" sz="1800" dirty="0">
                <a:solidFill>
                  <a:srgbClr val="002060"/>
                </a:solidFill>
              </a:rPr>
              <a:t>, Valgehobusemägi jne.) </a:t>
            </a:r>
          </a:p>
          <a:p>
            <a:r>
              <a:rPr lang="et-EE" sz="1800" dirty="0">
                <a:solidFill>
                  <a:srgbClr val="002060"/>
                </a:solidFill>
              </a:rPr>
              <a:t>Vanaka arendus ei ole käivitunud. </a:t>
            </a:r>
          </a:p>
          <a:p>
            <a:r>
              <a:rPr lang="et-EE" sz="1800" dirty="0">
                <a:solidFill>
                  <a:srgbClr val="002060"/>
                </a:solidFill>
              </a:rPr>
              <a:t>Viimsi keskus on avatud ja edasiarendamisel.</a:t>
            </a:r>
          </a:p>
          <a:p>
            <a:r>
              <a:rPr lang="et-EE" sz="1800" dirty="0">
                <a:solidFill>
                  <a:srgbClr val="002060"/>
                </a:solidFill>
              </a:rPr>
              <a:t>Omateenuse suhe on hästi hoitud </a:t>
            </a:r>
            <a:r>
              <a:rPr lang="et-EE" sz="1800" dirty="0" err="1">
                <a:solidFill>
                  <a:srgbClr val="002060"/>
                </a:solidFill>
              </a:rPr>
              <a:t>Alpiexpressiga</a:t>
            </a:r>
            <a:r>
              <a:rPr lang="et-EE" sz="1800" dirty="0">
                <a:solidFill>
                  <a:srgbClr val="002060"/>
                </a:solidFill>
              </a:rPr>
              <a:t>. Sponsoritest on veel koostöö jätkunud Alexelaga ja juurde on tulnud </a:t>
            </a:r>
            <a:r>
              <a:rPr lang="et-EE" sz="1800" dirty="0" err="1">
                <a:solidFill>
                  <a:srgbClr val="002060"/>
                </a:solidFill>
              </a:rPr>
              <a:t>Corrigo</a:t>
            </a:r>
            <a:r>
              <a:rPr lang="et-EE" sz="1800" dirty="0">
                <a:solidFill>
                  <a:srgbClr val="002060"/>
                </a:solidFill>
              </a:rPr>
              <a:t>, Sparta, Kiviõli Seikluskeskus.</a:t>
            </a:r>
          </a:p>
          <a:p>
            <a:pPr marL="0" indent="0">
              <a:buNone/>
            </a:pPr>
            <a:endParaRPr lang="et-EE" sz="1800" dirty="0">
              <a:solidFill>
                <a:srgbClr val="002060"/>
              </a:solidFill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CFBB674-C83E-40CA-A1FE-0DCEAA857816}"/>
              </a:ext>
            </a:extLst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40" y="12988"/>
            <a:ext cx="1371600" cy="1363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1249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27" y="213408"/>
            <a:ext cx="8229600" cy="1143000"/>
          </a:xfrm>
        </p:spPr>
        <p:txBody>
          <a:bodyPr/>
          <a:lstStyle/>
          <a:p>
            <a:r>
              <a:rPr lang="et-EE" sz="2800" b="1" dirty="0">
                <a:solidFill>
                  <a:srgbClr val="002060"/>
                </a:solidFill>
              </a:rPr>
              <a:t>Mäesuusa toetajad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1466223"/>
            <a:ext cx="2520280" cy="2289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642417"/>
            <a:ext cx="2520280" cy="1561999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62" y="3573016"/>
            <a:ext cx="2261505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05064"/>
            <a:ext cx="2549738" cy="1368152"/>
          </a:xfrm>
          <a:prstGeom prst="rect">
            <a:avLst/>
          </a:prstGeom>
        </p:spPr>
      </p:pic>
      <p:pic>
        <p:nvPicPr>
          <p:cNvPr id="14" name="Picture 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371600" cy="1363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5808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59632" y="1484784"/>
            <a:ext cx="712879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endParaRPr lang="et-EE" sz="4000" b="1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t-EE" sz="4000" b="1" dirty="0">
                <a:solidFill>
                  <a:srgbClr val="002060"/>
                </a:solidFill>
                <a:latin typeface="+mj-lt"/>
              </a:rPr>
              <a:t>Tänan!  </a:t>
            </a:r>
            <a:r>
              <a:rPr lang="et-EE" sz="4000" b="1" dirty="0">
                <a:solidFill>
                  <a:srgbClr val="002060"/>
                </a:solidFill>
                <a:latin typeface="+mj-lt"/>
                <a:sym typeface="Wingdings" panose="05000000000000000000" pitchFamily="2" charset="2"/>
              </a:rPr>
              <a:t></a:t>
            </a:r>
          </a:p>
          <a:p>
            <a:pPr algn="ctr">
              <a:lnSpc>
                <a:spcPct val="80000"/>
              </a:lnSpc>
            </a:pPr>
            <a:endParaRPr lang="en-GB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339975" y="35004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t-EE" sz="2400">
              <a:solidFill>
                <a:schemeClr val="accent2"/>
              </a:solidFill>
              <a:latin typeface="AkzidenzGrotes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284984"/>
            <a:ext cx="2520280" cy="15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2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798375"/>
              </p:ext>
            </p:extLst>
          </p:nvPr>
        </p:nvGraphicFramePr>
        <p:xfrm>
          <a:off x="611560" y="2204866"/>
          <a:ext cx="7560840" cy="3600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5856">
                <a:tc>
                  <a:txBody>
                    <a:bodyPr/>
                    <a:lstStyle/>
                    <a:p>
                      <a:pPr algn="l" fontAlgn="b"/>
                      <a:r>
                        <a:rPr lang="et-EE" sz="2800" b="1" u="none" strike="noStrike" dirty="0">
                          <a:effectLst/>
                        </a:rPr>
                        <a:t>Päevakord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635">
                <a:tc>
                  <a:txBody>
                    <a:bodyPr/>
                    <a:lstStyle/>
                    <a:p>
                      <a:pPr algn="l" fontAlgn="ctr"/>
                      <a:r>
                        <a:rPr lang="et-EE" sz="2800" u="none" strike="noStrike" dirty="0">
                          <a:effectLst/>
                        </a:rPr>
                        <a:t>Ülevaade 2018 hooaja majandusaastast;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635">
                <a:tc>
                  <a:txBody>
                    <a:bodyPr/>
                    <a:lstStyle/>
                    <a:p>
                      <a:pPr algn="l" fontAlgn="ctr"/>
                      <a:r>
                        <a:rPr lang="et-EE" sz="2800" u="none" strike="noStrike" dirty="0">
                          <a:effectLst/>
                        </a:rPr>
                        <a:t>Ülevaade 2018 hooaja tegevusest;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635">
                <a:tc>
                  <a:txBody>
                    <a:bodyPr/>
                    <a:lstStyle/>
                    <a:p>
                      <a:pPr algn="l" fontAlgn="ctr"/>
                      <a:r>
                        <a:rPr lang="et-E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Mäesuusatamise alakomitee uue juhatuse valimine;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635">
                <a:tc>
                  <a:txBody>
                    <a:bodyPr/>
                    <a:lstStyle/>
                    <a:p>
                      <a:pPr algn="l" fontAlgn="b"/>
                      <a:r>
                        <a:rPr lang="et-EE" sz="2800" u="none" strike="noStrike" dirty="0">
                          <a:effectLst/>
                        </a:rPr>
                        <a:t>Vaba mikrofon.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" cy="1363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466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800" b="1" dirty="0">
                <a:solidFill>
                  <a:srgbClr val="002060"/>
                </a:solidFill>
              </a:rPr>
              <a:t>2017/2018 Majandusaasta ülevaade </a:t>
            </a:r>
            <a:br>
              <a:rPr lang="et-EE" sz="2800" b="1" dirty="0">
                <a:solidFill>
                  <a:srgbClr val="002060"/>
                </a:solidFill>
              </a:rPr>
            </a:br>
            <a:r>
              <a:rPr lang="et-EE" sz="2800" b="1" dirty="0">
                <a:solidFill>
                  <a:srgbClr val="002060"/>
                </a:solidFill>
              </a:rPr>
              <a:t>ja 2018/2019 hooaja eelarve prognoos</a:t>
            </a:r>
          </a:p>
        </p:txBody>
      </p:sp>
      <p:pic>
        <p:nvPicPr>
          <p:cNvPr id="6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378"/>
            <a:ext cx="1371600" cy="1363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5E948F0-34AD-4F1D-98BF-7CD24678AD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060667"/>
              </p:ext>
            </p:extLst>
          </p:nvPr>
        </p:nvGraphicFramePr>
        <p:xfrm>
          <a:off x="107504" y="1638302"/>
          <a:ext cx="8856983" cy="47096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9274">
                  <a:extLst>
                    <a:ext uri="{9D8B030D-6E8A-4147-A177-3AD203B41FA5}">
                      <a16:colId xmlns:a16="http://schemas.microsoft.com/office/drawing/2014/main" val="305472712"/>
                    </a:ext>
                  </a:extLst>
                </a:gridCol>
                <a:gridCol w="1006920">
                  <a:extLst>
                    <a:ext uri="{9D8B030D-6E8A-4147-A177-3AD203B41FA5}">
                      <a16:colId xmlns:a16="http://schemas.microsoft.com/office/drawing/2014/main" val="2678137861"/>
                    </a:ext>
                  </a:extLst>
                </a:gridCol>
                <a:gridCol w="1006920">
                  <a:extLst>
                    <a:ext uri="{9D8B030D-6E8A-4147-A177-3AD203B41FA5}">
                      <a16:colId xmlns:a16="http://schemas.microsoft.com/office/drawing/2014/main" val="201311999"/>
                    </a:ext>
                  </a:extLst>
                </a:gridCol>
                <a:gridCol w="1006920">
                  <a:extLst>
                    <a:ext uri="{9D8B030D-6E8A-4147-A177-3AD203B41FA5}">
                      <a16:colId xmlns:a16="http://schemas.microsoft.com/office/drawing/2014/main" val="392911776"/>
                    </a:ext>
                  </a:extLst>
                </a:gridCol>
                <a:gridCol w="1006920">
                  <a:extLst>
                    <a:ext uri="{9D8B030D-6E8A-4147-A177-3AD203B41FA5}">
                      <a16:colId xmlns:a16="http://schemas.microsoft.com/office/drawing/2014/main" val="1326463943"/>
                    </a:ext>
                  </a:extLst>
                </a:gridCol>
                <a:gridCol w="1027902">
                  <a:extLst>
                    <a:ext uri="{9D8B030D-6E8A-4147-A177-3AD203B41FA5}">
                      <a16:colId xmlns:a16="http://schemas.microsoft.com/office/drawing/2014/main" val="2780726325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850015579"/>
                    </a:ext>
                  </a:extLst>
                </a:gridCol>
              </a:tblGrid>
              <a:tr h="296747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Seisuga 30.aprill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2013/2014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2014/2015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2015/2016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2016/2017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2017/2018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2018/2019 *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27949793"/>
                  </a:ext>
                </a:extLst>
              </a:tr>
              <a:tr h="296747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Tulud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747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Riiklikud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6 201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11 438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21 526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37 645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33 743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35 000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93406508"/>
                  </a:ext>
                </a:extLst>
              </a:tr>
              <a:tr h="296747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Sponsorid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23 750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33 083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33 070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44 584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45 000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19084539"/>
                  </a:ext>
                </a:extLst>
              </a:tr>
              <a:tr h="296747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Muud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4 901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2 285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1 010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6628653"/>
                  </a:ext>
                </a:extLst>
              </a:tr>
              <a:tr h="296747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Kokku TULUD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18 102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36 081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56 894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70 715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79 337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82 000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11112628"/>
                  </a:ext>
                </a:extLst>
              </a:tr>
              <a:tr h="296747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Kulud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1252342"/>
                  </a:ext>
                </a:extLst>
              </a:tr>
              <a:tr h="296747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Toetused sportlastele/klubidele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17 494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12 588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32 299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46 461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40 000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68486514"/>
                  </a:ext>
                </a:extLst>
              </a:tr>
              <a:tr h="296747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Spordivahendid, varustus jms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3 408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9 571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6 047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10 270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17 364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20 000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43566942"/>
                  </a:ext>
                </a:extLst>
              </a:tr>
              <a:tr h="296747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Võistluste / etteval. toetused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2 782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9 656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16 363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24 111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20 000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3861212"/>
                  </a:ext>
                </a:extLst>
              </a:tr>
              <a:tr h="335396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Büroo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2 800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2 940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1 622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7516313"/>
                  </a:ext>
                </a:extLst>
              </a:tr>
              <a:tr h="296747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Muud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1 091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1 053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2 083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23478623"/>
                  </a:ext>
                </a:extLst>
              </a:tr>
              <a:tr h="296747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Kokku KULUD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10 081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33 947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29 164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61 607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90 019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81 000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64111620"/>
                  </a:ext>
                </a:extLst>
              </a:tr>
              <a:tr h="296747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Tulem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8 021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2 134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27 730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9 108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-10 682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1885309"/>
                  </a:ext>
                </a:extLst>
              </a:tr>
              <a:tr h="219813"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47220419"/>
                  </a:ext>
                </a:extLst>
              </a:tr>
              <a:tr h="296747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Ületulev jääk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8 939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11 073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35 800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10 077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24 693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14 012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22212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44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8C40-DF69-427C-8615-55A22F24A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800" b="1" dirty="0">
                <a:solidFill>
                  <a:schemeClr val="tx2">
                    <a:lumMod val="75000"/>
                  </a:schemeClr>
                </a:solidFill>
              </a:rPr>
              <a:t>Toetused koondiste sportlastele 2014-2018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B9E7F4-C214-4214-8CCD-46BFC7B043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390640"/>
              </p:ext>
            </p:extLst>
          </p:nvPr>
        </p:nvGraphicFramePr>
        <p:xfrm>
          <a:off x="302840" y="1556792"/>
          <a:ext cx="8517631" cy="50265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7337">
                  <a:extLst>
                    <a:ext uri="{9D8B030D-6E8A-4147-A177-3AD203B41FA5}">
                      <a16:colId xmlns:a16="http://schemas.microsoft.com/office/drawing/2014/main" val="48110631"/>
                    </a:ext>
                  </a:extLst>
                </a:gridCol>
                <a:gridCol w="1277928">
                  <a:extLst>
                    <a:ext uri="{9D8B030D-6E8A-4147-A177-3AD203B41FA5}">
                      <a16:colId xmlns:a16="http://schemas.microsoft.com/office/drawing/2014/main" val="4044701368"/>
                    </a:ext>
                  </a:extLst>
                </a:gridCol>
                <a:gridCol w="1153313">
                  <a:extLst>
                    <a:ext uri="{9D8B030D-6E8A-4147-A177-3AD203B41FA5}">
                      <a16:colId xmlns:a16="http://schemas.microsoft.com/office/drawing/2014/main" val="1768800753"/>
                    </a:ext>
                  </a:extLst>
                </a:gridCol>
                <a:gridCol w="1096626">
                  <a:extLst>
                    <a:ext uri="{9D8B030D-6E8A-4147-A177-3AD203B41FA5}">
                      <a16:colId xmlns:a16="http://schemas.microsoft.com/office/drawing/2014/main" val="1546043866"/>
                    </a:ext>
                  </a:extLst>
                </a:gridCol>
                <a:gridCol w="1191708">
                  <a:extLst>
                    <a:ext uri="{9D8B030D-6E8A-4147-A177-3AD203B41FA5}">
                      <a16:colId xmlns:a16="http://schemas.microsoft.com/office/drawing/2014/main" val="501778928"/>
                    </a:ext>
                  </a:extLst>
                </a:gridCol>
                <a:gridCol w="1620719">
                  <a:extLst>
                    <a:ext uri="{9D8B030D-6E8A-4147-A177-3AD203B41FA5}">
                      <a16:colId xmlns:a16="http://schemas.microsoft.com/office/drawing/2014/main" val="1325171431"/>
                    </a:ext>
                  </a:extLst>
                </a:gridCol>
              </a:tblGrid>
              <a:tr h="463802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u="none" strike="noStrike" dirty="0">
                          <a:effectLst/>
                        </a:rPr>
                        <a:t>Finantseerimine sportlaste kaupa.</a:t>
                      </a:r>
                      <a:endParaRPr lang="et-EE" sz="14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u="none" strike="noStrike" dirty="0">
                          <a:effectLst/>
                        </a:rPr>
                        <a:t>2014/2015.a.</a:t>
                      </a:r>
                      <a:endParaRPr lang="et-EE" sz="14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u="none" strike="noStrike" dirty="0">
                          <a:effectLst/>
                        </a:rPr>
                        <a:t>2015/2016.a.</a:t>
                      </a:r>
                      <a:endParaRPr lang="et-EE" sz="14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u="none" strike="noStrike">
                          <a:effectLst/>
                        </a:rPr>
                        <a:t>2016/2017.a.</a:t>
                      </a:r>
                      <a:endParaRPr lang="et-EE" sz="1400" b="1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u="none" strike="noStrike">
                          <a:effectLst/>
                        </a:rPr>
                        <a:t>2017/2018.a.</a:t>
                      </a:r>
                      <a:endParaRPr lang="et-EE" sz="1400" b="1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4350109"/>
                  </a:ext>
                </a:extLst>
              </a:tr>
              <a:tr h="263320">
                <a:tc>
                  <a:txBody>
                    <a:bodyPr/>
                    <a:lstStyle/>
                    <a:p>
                      <a:pPr algn="ctr" fontAlgn="b"/>
                      <a:endParaRPr lang="et-EE" sz="14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makstud</a:t>
                      </a:r>
                      <a:endParaRPr lang="et-EE" sz="14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makstud</a:t>
                      </a:r>
                      <a:endParaRPr lang="et-EE" sz="14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makstud</a:t>
                      </a:r>
                      <a:endParaRPr lang="et-EE" sz="14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makstud</a:t>
                      </a:r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t-EE" sz="1400" b="1" u="none" strike="noStrike" dirty="0">
                          <a:effectLst/>
                        </a:rPr>
                        <a:t>kokku </a:t>
                      </a:r>
                      <a:r>
                        <a:rPr lang="et-EE" sz="1400" b="1" u="none" strike="noStrike" dirty="0" err="1">
                          <a:effectLst/>
                        </a:rPr>
                        <a:t>per</a:t>
                      </a:r>
                      <a:r>
                        <a:rPr lang="et-EE" sz="1400" b="1" u="none" strike="noStrike" dirty="0">
                          <a:effectLst/>
                        </a:rPr>
                        <a:t> sportlane</a:t>
                      </a:r>
                      <a:endParaRPr lang="et-EE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76836890"/>
                  </a:ext>
                </a:extLst>
              </a:tr>
              <a:tr h="263320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Tormis</a:t>
                      </a:r>
                      <a:endParaRPr lang="et-EE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2 050,00 </a:t>
                      </a:r>
                      <a:endParaRPr lang="et-EE" sz="1400" b="0" i="0" u="none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6 130,75 </a:t>
                      </a:r>
                      <a:endParaRPr lang="et-EE" sz="14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2 143,69 </a:t>
                      </a:r>
                      <a:endParaRPr lang="et-EE" sz="1400" b="0" i="0" u="none" strike="noStrike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8 750,00</a:t>
                      </a:r>
                      <a:endParaRPr lang="et-EE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u="none" strike="noStrike" dirty="0">
                          <a:effectLst/>
                        </a:rPr>
                        <a:t>19 074,44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77583608"/>
                  </a:ext>
                </a:extLst>
              </a:tr>
              <a:tr h="349655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Tõnis</a:t>
                      </a:r>
                      <a:endParaRPr lang="et-EE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1 000,00 </a:t>
                      </a:r>
                      <a:endParaRPr lang="et-EE" sz="1400" b="0" i="0" u="none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11 420,00 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5 559,00</a:t>
                      </a:r>
                      <a:endParaRPr lang="et-EE" sz="14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12 233,00</a:t>
                      </a:r>
                      <a:endParaRPr lang="et-EE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u="none" strike="noStrike" dirty="0">
                          <a:effectLst/>
                        </a:rPr>
                        <a:t>30 212,00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64597108"/>
                  </a:ext>
                </a:extLst>
              </a:tr>
              <a:tr h="263320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Juhan</a:t>
                      </a:r>
                      <a:endParaRPr lang="et-EE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4 407,00 </a:t>
                      </a:r>
                      <a:endParaRPr lang="et-EE" sz="1400" b="0" i="0" u="none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4 643,00 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5 100,58 </a:t>
                      </a:r>
                      <a:endParaRPr lang="et-EE" sz="14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6 250,00</a:t>
                      </a:r>
                      <a:endParaRPr lang="et-EE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u="none" strike="noStrike" dirty="0">
                          <a:effectLst/>
                        </a:rPr>
                        <a:t>20 400,58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80361350"/>
                  </a:ext>
                </a:extLst>
              </a:tr>
              <a:tr h="263320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Sten Mark </a:t>
                      </a:r>
                      <a:endParaRPr lang="et-EE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750,00 </a:t>
                      </a:r>
                      <a:endParaRPr lang="et-EE" sz="1400" b="0" i="0" u="none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1 344,00 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568,00 </a:t>
                      </a:r>
                      <a:endParaRPr lang="et-EE" sz="1400" b="0" i="0" u="none" strike="noStrike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1 250,00</a:t>
                      </a:r>
                      <a:endParaRPr lang="et-EE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u="none" strike="noStrike" dirty="0">
                          <a:effectLst/>
                        </a:rPr>
                        <a:t>3 912,00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32056681"/>
                  </a:ext>
                </a:extLst>
              </a:tr>
              <a:tr h="263320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u="none" strike="noStrike" dirty="0">
                          <a:effectLst/>
                        </a:rPr>
                        <a:t>Triin </a:t>
                      </a:r>
                      <a:endParaRPr lang="et-EE" sz="1400" b="0" i="0" u="none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1 000,00 </a:t>
                      </a:r>
                      <a:endParaRPr lang="et-EE" sz="1400" b="0" i="0" u="none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1 000,00 </a:t>
                      </a:r>
                      <a:endParaRPr lang="et-EE" sz="1400" b="0" i="0" u="none" strike="noStrike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0,00 </a:t>
                      </a:r>
                      <a:endParaRPr lang="et-EE" sz="1400" b="0" i="0" u="none" strike="noStrike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0,00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2 000,00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80405531"/>
                  </a:ext>
                </a:extLst>
              </a:tr>
              <a:tr h="263320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u="none" strike="noStrike">
                          <a:effectLst/>
                        </a:rPr>
                        <a:t>Ranek</a:t>
                      </a:r>
                      <a:endParaRPr lang="et-EE" sz="1400" b="0" i="0" u="none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1 000,00</a:t>
                      </a:r>
                      <a:endParaRPr lang="et-EE" sz="1400" b="0" i="0" u="none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2 500,00 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0,00 </a:t>
                      </a:r>
                      <a:endParaRPr lang="et-EE" sz="1400" b="0" i="0" u="none" strike="noStrike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0,00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3 500,00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52919460"/>
                  </a:ext>
                </a:extLst>
              </a:tr>
              <a:tr h="263320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u="none" strike="noStrike" dirty="0">
                          <a:effectLst/>
                        </a:rPr>
                        <a:t>Tuule</a:t>
                      </a:r>
                      <a:endParaRPr lang="et-EE" sz="1400" b="0" i="0" u="none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1 000,00 </a:t>
                      </a:r>
                      <a:endParaRPr lang="et-EE" sz="1400" b="0" i="0" u="none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0,00 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0,00</a:t>
                      </a:r>
                      <a:endParaRPr lang="et-EE" sz="1400" b="0" i="0" u="none" strike="noStrike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0,00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1 000,00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58164160"/>
                  </a:ext>
                </a:extLst>
              </a:tr>
              <a:tr h="263320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Karl Sebastian </a:t>
                      </a:r>
                      <a:r>
                        <a:rPr lang="et-EE" sz="1400" b="1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Dremljuga</a:t>
                      </a:r>
                      <a:endParaRPr lang="et-EE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600,00 </a:t>
                      </a:r>
                      <a:endParaRPr lang="et-EE" sz="1400" b="0" i="0" u="none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945,00 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804,00 </a:t>
                      </a:r>
                      <a:endParaRPr lang="et-EE" sz="1400" b="0" i="0" u="none" strike="noStrike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u="none" strike="noStrike" dirty="0">
                          <a:effectLst/>
                        </a:rPr>
                        <a:t>1 500,00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u="none" strike="noStrike" dirty="0">
                          <a:effectLst/>
                        </a:rPr>
                        <a:t>3 849,00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67723162"/>
                  </a:ext>
                </a:extLst>
              </a:tr>
              <a:tr h="263320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Hans Markus Danilas</a:t>
                      </a:r>
                      <a:endParaRPr lang="et-EE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100,00 </a:t>
                      </a:r>
                      <a:endParaRPr lang="et-EE" sz="1400" b="0" i="0" u="none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295,00 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154,00 </a:t>
                      </a:r>
                      <a:endParaRPr lang="et-EE" sz="1400" b="0" i="0" u="none" strike="noStrike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u="none" strike="noStrike" dirty="0">
                          <a:effectLst/>
                        </a:rPr>
                        <a:t>705,00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u="none" strike="noStrike" dirty="0">
                          <a:effectLst/>
                        </a:rPr>
                        <a:t>1 254,00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06270840"/>
                  </a:ext>
                </a:extLst>
              </a:tr>
              <a:tr h="263320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u="none" strike="noStrike">
                          <a:effectLst/>
                        </a:rPr>
                        <a:t>Erik Sume</a:t>
                      </a:r>
                      <a:endParaRPr lang="et-EE" sz="1400" b="0" i="0" u="none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300,00</a:t>
                      </a:r>
                      <a:endParaRPr lang="et-EE" sz="1400" b="0" i="0" u="none" strike="noStrike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295,00 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154,00 </a:t>
                      </a:r>
                      <a:endParaRPr lang="et-EE" sz="1400" b="0" i="0" u="none" strike="noStrike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0,00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749,00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01332725"/>
                  </a:ext>
                </a:extLst>
              </a:tr>
              <a:tr h="263320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u="none" strike="noStrike">
                          <a:effectLst/>
                        </a:rPr>
                        <a:t>Carmen Piho</a:t>
                      </a:r>
                      <a:endParaRPr lang="et-EE" sz="1400" b="0" i="0" u="none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300,00</a:t>
                      </a:r>
                      <a:endParaRPr lang="et-EE" sz="1400" b="0" i="0" u="none" strike="noStrike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295,00 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154,00 </a:t>
                      </a:r>
                      <a:endParaRPr lang="et-EE" sz="1400" b="0" i="0" u="none" strike="noStrike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0,00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749,00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1001721"/>
                  </a:ext>
                </a:extLst>
              </a:tr>
              <a:tr h="263320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u="none" strike="noStrike" dirty="0">
                          <a:effectLst/>
                        </a:rPr>
                        <a:t>Johanna </a:t>
                      </a:r>
                      <a:r>
                        <a:rPr lang="et-EE" sz="1400" u="none" strike="noStrike" dirty="0" err="1">
                          <a:effectLst/>
                        </a:rPr>
                        <a:t>Udas</a:t>
                      </a:r>
                      <a:endParaRPr lang="et-EE" sz="1400" b="0" i="0" u="none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0,00 </a:t>
                      </a:r>
                      <a:endParaRPr lang="et-EE" sz="1400" b="0" i="0" u="none" strike="noStrike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295,00 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>
                          <a:effectLst/>
                        </a:rPr>
                        <a:t>0,00</a:t>
                      </a:r>
                      <a:endParaRPr lang="et-EE" sz="1400" b="0" i="0" u="none" strike="noStrike" dirty="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0,00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295,00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39193174"/>
                  </a:ext>
                </a:extLst>
              </a:tr>
              <a:tr h="263320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u="none" strike="noStrike" dirty="0">
                          <a:effectLst/>
                        </a:rPr>
                        <a:t>Paul Nurk</a:t>
                      </a:r>
                      <a:endParaRPr lang="et-EE" sz="1400" b="0" i="0" u="none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0,00 </a:t>
                      </a:r>
                      <a:endParaRPr lang="et-EE" sz="1400" b="0" i="0" u="none" strike="noStrike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0,00 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154,00</a:t>
                      </a:r>
                      <a:endParaRPr lang="et-EE" sz="1400" b="0" i="0" u="none" strike="noStrike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0,00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154,00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1948133"/>
                  </a:ext>
                </a:extLst>
              </a:tr>
              <a:tr h="263320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Aleksander Luik</a:t>
                      </a:r>
                      <a:endParaRPr lang="et-EE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700,00 </a:t>
                      </a:r>
                      <a:endParaRPr lang="et-EE" sz="1400" b="0" i="0" u="none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0,00 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133,00</a:t>
                      </a:r>
                      <a:endParaRPr lang="et-EE" sz="1400" b="0" i="0" u="none" strike="noStrike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u="none" strike="noStrike" dirty="0">
                          <a:effectLst/>
                        </a:rPr>
                        <a:t>250,00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u="none" strike="noStrike" dirty="0">
                          <a:effectLst/>
                        </a:rPr>
                        <a:t>1 083,00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52100862"/>
                  </a:ext>
                </a:extLst>
              </a:tr>
              <a:tr h="263320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Laur Mägi</a:t>
                      </a:r>
                      <a:endParaRPr lang="et-EE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0,00 </a:t>
                      </a:r>
                      <a:endParaRPr lang="et-EE" sz="1400" b="0" i="0" u="none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0,00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>
                          <a:effectLst/>
                        </a:rPr>
                        <a:t>133,00</a:t>
                      </a:r>
                      <a:endParaRPr lang="et-EE" sz="1400" b="0" i="0" u="none" strike="noStrike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u="none" strike="noStrike" dirty="0">
                          <a:effectLst/>
                        </a:rPr>
                        <a:t>705,00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u="none" strike="noStrike" dirty="0">
                          <a:effectLst/>
                        </a:rPr>
                        <a:t>838,00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15559373"/>
                  </a:ext>
                </a:extLst>
              </a:tr>
              <a:tr h="263320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u="none" strike="noStrike" dirty="0">
                          <a:effectLst/>
                        </a:rPr>
                        <a:t>Kokku makstud</a:t>
                      </a:r>
                      <a:endParaRPr lang="et-EE" sz="1400" b="1" i="0" u="none" strike="noStrike" dirty="0">
                        <a:solidFill>
                          <a:srgbClr val="40404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>
                          <a:effectLst/>
                        </a:rPr>
                        <a:t>13 207,00 </a:t>
                      </a:r>
                      <a:endParaRPr lang="et-EE" sz="14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>
                          <a:effectLst/>
                        </a:rPr>
                        <a:t>29 162,75</a:t>
                      </a:r>
                      <a:endParaRPr lang="et-EE" sz="1400" b="1" i="0" u="none" strike="noStrike" dirty="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>
                          <a:effectLst/>
                        </a:rPr>
                        <a:t>15 057,27</a:t>
                      </a:r>
                      <a:endParaRPr lang="et-EE" sz="1400" b="1" i="0" u="none" strike="noStrike" dirty="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>
                          <a:effectLst/>
                        </a:rPr>
                        <a:t>31 643,00</a:t>
                      </a:r>
                      <a:endParaRPr lang="et-EE" sz="14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u="none" strike="noStrike" dirty="0">
                          <a:effectLst/>
                        </a:rPr>
                        <a:t>89 070,02</a:t>
                      </a:r>
                      <a:endParaRPr lang="et-EE" sz="14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32309342"/>
                  </a:ext>
                </a:extLst>
              </a:tr>
            </a:tbl>
          </a:graphicData>
        </a:graphic>
      </p:graphicFrame>
      <p:pic>
        <p:nvPicPr>
          <p:cNvPr id="5" name="Picture 1">
            <a:extLst>
              <a:ext uri="{FF2B5EF4-FFF2-40B4-BE49-F238E27FC236}">
                <a16:creationId xmlns:a16="http://schemas.microsoft.com/office/drawing/2014/main" id="{69BBCF17-3845-45B4-B5B0-5A3CB0294B99}"/>
              </a:ext>
            </a:extLst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378"/>
            <a:ext cx="1371600" cy="1363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0663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C8119-72EF-4AB6-AF97-F57F8B6EF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800" b="1" dirty="0">
                <a:solidFill>
                  <a:schemeClr val="tx2">
                    <a:lumMod val="75000"/>
                  </a:schemeClr>
                </a:solidFill>
              </a:rPr>
              <a:t>Toetused klubidele 2015-2018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948D75B4-B069-44F4-91CD-20ABB8005DC9}"/>
              </a:ext>
            </a:extLst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378"/>
            <a:ext cx="1371600" cy="1363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C80C02-E41D-4BAD-8E5A-C437366A0E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598988"/>
              </p:ext>
            </p:extLst>
          </p:nvPr>
        </p:nvGraphicFramePr>
        <p:xfrm>
          <a:off x="827584" y="2276873"/>
          <a:ext cx="6768752" cy="3384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5299">
                  <a:extLst>
                    <a:ext uri="{9D8B030D-6E8A-4147-A177-3AD203B41FA5}">
                      <a16:colId xmlns:a16="http://schemas.microsoft.com/office/drawing/2014/main" val="1417181575"/>
                    </a:ext>
                  </a:extLst>
                </a:gridCol>
                <a:gridCol w="1569565">
                  <a:extLst>
                    <a:ext uri="{9D8B030D-6E8A-4147-A177-3AD203B41FA5}">
                      <a16:colId xmlns:a16="http://schemas.microsoft.com/office/drawing/2014/main" val="3866580555"/>
                    </a:ext>
                  </a:extLst>
                </a:gridCol>
                <a:gridCol w="1545042">
                  <a:extLst>
                    <a:ext uri="{9D8B030D-6E8A-4147-A177-3AD203B41FA5}">
                      <a16:colId xmlns:a16="http://schemas.microsoft.com/office/drawing/2014/main" val="319730799"/>
                    </a:ext>
                  </a:extLst>
                </a:gridCol>
                <a:gridCol w="1348846">
                  <a:extLst>
                    <a:ext uri="{9D8B030D-6E8A-4147-A177-3AD203B41FA5}">
                      <a16:colId xmlns:a16="http://schemas.microsoft.com/office/drawing/2014/main" val="4255681768"/>
                    </a:ext>
                  </a:extLst>
                </a:gridCol>
              </a:tblGrid>
              <a:tr h="339797"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u="none" strike="noStrike" dirty="0">
                          <a:effectLst/>
                        </a:rPr>
                        <a:t>Toetused klubidele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u="none" strike="noStrike" dirty="0">
                          <a:effectLst/>
                        </a:rPr>
                        <a:t>2015-2016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u="none" strike="noStrike" dirty="0">
                          <a:effectLst/>
                        </a:rPr>
                        <a:t>2016-2017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u="none" strike="noStrike" dirty="0">
                          <a:effectLst/>
                        </a:rPr>
                        <a:t>2017-2018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18082844"/>
                  </a:ext>
                </a:extLst>
              </a:tr>
              <a:tr h="339797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u="none" strike="noStrike" dirty="0">
                          <a:effectLst/>
                        </a:rPr>
                        <a:t>A.B.G. </a:t>
                      </a:r>
                      <a:r>
                        <a:rPr lang="et-EE" sz="1400" u="none" strike="noStrike" dirty="0" err="1">
                          <a:effectLst/>
                        </a:rPr>
                        <a:t>Westliches</a:t>
                      </a:r>
                      <a:r>
                        <a:rPr lang="et-EE" sz="1400" u="none" strike="noStrike" dirty="0">
                          <a:effectLst/>
                        </a:rPr>
                        <a:t> </a:t>
                      </a:r>
                      <a:r>
                        <a:rPr lang="et-EE" sz="1400" u="none" strike="noStrike" dirty="0" err="1">
                          <a:effectLst/>
                        </a:rPr>
                        <a:t>Mittelgebirge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u="none" strike="noStrike" dirty="0">
                          <a:effectLst/>
                        </a:rPr>
                        <a:t>5 395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u="none" strike="noStrike">
                          <a:effectLst/>
                        </a:rPr>
                        <a:t>1 272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u="none" strike="noStrike">
                          <a:effectLst/>
                        </a:rPr>
                        <a:t>9 750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90930241"/>
                  </a:ext>
                </a:extLst>
              </a:tr>
              <a:tr h="339797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u="none" strike="noStrike">
                          <a:effectLst/>
                        </a:rPr>
                        <a:t>Est2018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u="none" strike="noStrike" dirty="0">
                          <a:effectLst/>
                        </a:rPr>
                        <a:t>1 444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u="none" strike="noStrike">
                          <a:effectLst/>
                        </a:rPr>
                        <a:t>433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u="none" strike="noStrike">
                          <a:effectLst/>
                        </a:rPr>
                        <a:t>1 250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45795667"/>
                  </a:ext>
                </a:extLst>
              </a:tr>
              <a:tr h="339797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u="none" strike="noStrike" dirty="0" err="1">
                          <a:effectLst/>
                        </a:rPr>
                        <a:t>Exsequor</a:t>
                      </a:r>
                      <a:r>
                        <a:rPr lang="et-EE" sz="1400" u="none" strike="noStrike" dirty="0">
                          <a:effectLst/>
                        </a:rPr>
                        <a:t> Spordiklubi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u="none" strike="noStrike">
                          <a:effectLst/>
                        </a:rPr>
                        <a:t>100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u="none" strike="noStrike">
                          <a:effectLst/>
                        </a:rPr>
                        <a:t>100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u="none" strike="noStrike">
                          <a:effectLst/>
                        </a:rPr>
                        <a:t>100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61617496"/>
                  </a:ext>
                </a:extLst>
              </a:tr>
              <a:tr h="339797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u="none" strike="noStrike" dirty="0">
                          <a:effectLst/>
                        </a:rPr>
                        <a:t>Mäesuusakool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u="none" strike="noStrike" dirty="0">
                          <a:effectLst/>
                        </a:rPr>
                        <a:t>3 390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u="none" strike="noStrike">
                          <a:effectLst/>
                        </a:rPr>
                        <a:t>3 480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u="none" strike="noStrike">
                          <a:effectLst/>
                        </a:rPr>
                        <a:t>2 950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45618157"/>
                  </a:ext>
                </a:extLst>
              </a:tr>
              <a:tr h="339797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u="none" strike="noStrike">
                          <a:effectLst/>
                        </a:rPr>
                        <a:t>Nordiko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u="none" strike="noStrike" dirty="0">
                          <a:effectLst/>
                        </a:rPr>
                        <a:t>2 900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u="none" strike="noStrike">
                          <a:effectLst/>
                        </a:rPr>
                        <a:t>2 695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u="none" strike="noStrike">
                          <a:effectLst/>
                        </a:rPr>
                        <a:t>100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16793339"/>
                  </a:ext>
                </a:extLst>
              </a:tr>
              <a:tr h="339797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u="none" strike="noStrike">
                          <a:effectLst/>
                        </a:rPr>
                        <a:t>Skisport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u="none" strike="noStrike" dirty="0">
                          <a:effectLst/>
                        </a:rPr>
                        <a:t>2 600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u="none" strike="noStrike">
                          <a:effectLst/>
                        </a:rPr>
                        <a:t>4 526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u="none" strike="noStrike">
                          <a:effectLst/>
                        </a:rPr>
                        <a:t>3 350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42323803"/>
                  </a:ext>
                </a:extLst>
              </a:tr>
              <a:tr h="339797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u="none" strike="noStrike" dirty="0">
                          <a:effectLst/>
                        </a:rPr>
                        <a:t>Tartu Slalom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u="none" strike="noStrike" dirty="0">
                          <a:effectLst/>
                        </a:rPr>
                        <a:t>2 800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u="none" strike="noStrike">
                          <a:effectLst/>
                        </a:rPr>
                        <a:t>365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u="none" strike="noStrike">
                          <a:effectLst/>
                        </a:rPr>
                        <a:t>2 100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85178174"/>
                  </a:ext>
                </a:extLst>
              </a:tr>
              <a:tr h="339797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u="none" strike="noStrike" dirty="0">
                          <a:effectLst/>
                        </a:rPr>
                        <a:t>Väike-Munamägi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u="none" strike="noStrike" dirty="0">
                          <a:effectLst/>
                        </a:rPr>
                        <a:t>1 390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u="none" strike="noStrike">
                          <a:effectLst/>
                        </a:rPr>
                        <a:t>1 985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u="none" strike="noStrike">
                          <a:effectLst/>
                        </a:rPr>
                        <a:t>700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61622380"/>
                  </a:ext>
                </a:extLst>
              </a:tr>
              <a:tr h="326205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u="none" strike="noStrike" dirty="0">
                          <a:effectLst/>
                        </a:rPr>
                        <a:t>Kokku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u="none" strike="noStrike" dirty="0">
                          <a:effectLst/>
                        </a:rPr>
                        <a:t>20 019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u="none" strike="noStrike" dirty="0">
                          <a:effectLst/>
                        </a:rPr>
                        <a:t>14 856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u="none" strike="noStrike" dirty="0">
                          <a:effectLst/>
                        </a:rPr>
                        <a:t>20 300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38292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630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1363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148" name="Rectangle 3"/>
          <p:cNvSpPr>
            <a:spLocks/>
          </p:cNvSpPr>
          <p:nvPr/>
        </p:nvSpPr>
        <p:spPr bwMode="auto">
          <a:xfrm>
            <a:off x="7010400" y="6583363"/>
            <a:ext cx="18161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275"/>
              </a:spcBef>
            </a:pPr>
            <a:r>
              <a:rPr lang="en-US" sz="1200" b="1">
                <a:solidFill>
                  <a:srgbClr val="FFFFFF"/>
                </a:solidFill>
                <a:latin typeface="Lucida Grande" charset="0"/>
                <a:ea typeface="MS PGothic" pitchFamily="34" charset="-128"/>
                <a:sym typeface="Lucida Grande" charset="0"/>
              </a:rPr>
              <a:t>Eesti Suusaliit 2005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084" y="260649"/>
            <a:ext cx="7067128" cy="576064"/>
          </a:xfrm>
        </p:spPr>
        <p:txBody>
          <a:bodyPr>
            <a:normAutofit/>
          </a:bodyPr>
          <a:lstStyle/>
          <a:p>
            <a:r>
              <a:rPr lang="et-EE" sz="2800" b="1" dirty="0">
                <a:solidFill>
                  <a:schemeClr val="tx2">
                    <a:lumMod val="75000"/>
                  </a:schemeClr>
                </a:solidFill>
              </a:rPr>
              <a:t>Olukorrast</a:t>
            </a:r>
            <a:r>
              <a:rPr lang="et-EE" sz="2800" b="1" dirty="0">
                <a:solidFill>
                  <a:srgbClr val="002060"/>
                </a:solidFill>
              </a:rPr>
              <a:t> üldiselt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568952" cy="4824535"/>
          </a:xfrm>
        </p:spPr>
        <p:txBody>
          <a:bodyPr>
            <a:noAutofit/>
          </a:bodyPr>
          <a:lstStyle/>
          <a:p>
            <a:pPr algn="just"/>
            <a:r>
              <a:rPr lang="et-EE" sz="1600" dirty="0">
                <a:solidFill>
                  <a:srgbClr val="002060"/>
                </a:solidFill>
              </a:rPr>
              <a:t>Jätkasime </a:t>
            </a:r>
            <a:r>
              <a:rPr lang="et-EE" sz="1600" u="sng" dirty="0">
                <a:solidFill>
                  <a:srgbClr val="002060"/>
                </a:solidFill>
              </a:rPr>
              <a:t>koostööd lätlastega </a:t>
            </a:r>
            <a:r>
              <a:rPr lang="et-EE" sz="1600" dirty="0">
                <a:solidFill>
                  <a:srgbClr val="002060"/>
                </a:solidFill>
              </a:rPr>
              <a:t>ja viisime läbi FIS võistlused </a:t>
            </a:r>
            <a:r>
              <a:rPr lang="et-EE" sz="1600" dirty="0" err="1">
                <a:solidFill>
                  <a:srgbClr val="002060"/>
                </a:solidFill>
              </a:rPr>
              <a:t>Pyhal</a:t>
            </a:r>
            <a:r>
              <a:rPr lang="et-EE" sz="1600" dirty="0">
                <a:solidFill>
                  <a:srgbClr val="002060"/>
                </a:solidFill>
              </a:rPr>
              <a:t> / Soomes, mille raames jagati välja ka Eesti meistritiitlid. Eesti meistrivõistluste korralduseks ettenähtud vahendite abil kompenseeriti klubidele sportlaste sõidukulud. </a:t>
            </a:r>
          </a:p>
          <a:p>
            <a:pPr algn="just"/>
            <a:r>
              <a:rPr lang="et-EE" sz="1600" dirty="0">
                <a:solidFill>
                  <a:srgbClr val="002060"/>
                </a:solidFill>
              </a:rPr>
              <a:t>Koondises on toimunud suhteliselt suur muutus. </a:t>
            </a:r>
            <a:r>
              <a:rPr lang="et-EE" sz="1600" u="sng" dirty="0">
                <a:solidFill>
                  <a:srgbClr val="002060"/>
                </a:solidFill>
              </a:rPr>
              <a:t>Noortekoondise normi </a:t>
            </a:r>
            <a:r>
              <a:rPr lang="et-EE" sz="1600" dirty="0">
                <a:solidFill>
                  <a:srgbClr val="002060"/>
                </a:solidFill>
              </a:rPr>
              <a:t>täitsid uustulnukatena Rasmus Mesila, </a:t>
            </a:r>
            <a:r>
              <a:rPr lang="et-EE" sz="1600" dirty="0" err="1">
                <a:solidFill>
                  <a:srgbClr val="002060"/>
                </a:solidFill>
              </a:rPr>
              <a:t>Tauri</a:t>
            </a:r>
            <a:r>
              <a:rPr lang="et-EE" sz="1600" dirty="0">
                <a:solidFill>
                  <a:srgbClr val="002060"/>
                </a:solidFill>
              </a:rPr>
              <a:t> Jürisaar ja </a:t>
            </a:r>
            <a:r>
              <a:rPr lang="et-EE" sz="1600" dirty="0" err="1">
                <a:solidFill>
                  <a:srgbClr val="002060"/>
                </a:solidFill>
              </a:rPr>
              <a:t>Renet</a:t>
            </a:r>
            <a:r>
              <a:rPr lang="et-EE" sz="1600" dirty="0">
                <a:solidFill>
                  <a:srgbClr val="002060"/>
                </a:solidFill>
              </a:rPr>
              <a:t> Riitsalu.</a:t>
            </a:r>
          </a:p>
          <a:p>
            <a:pPr algn="just"/>
            <a:r>
              <a:rPr lang="et-EE" sz="1600" u="sng" dirty="0">
                <a:solidFill>
                  <a:srgbClr val="002060"/>
                </a:solidFill>
              </a:rPr>
              <a:t>Välja langesid </a:t>
            </a:r>
            <a:r>
              <a:rPr lang="et-EE" sz="1600" dirty="0">
                <a:solidFill>
                  <a:srgbClr val="002060"/>
                </a:solidFill>
              </a:rPr>
              <a:t>täiskasvanute koondisest Warren C. Smith,  juunioride koondise liikmed </a:t>
            </a:r>
            <a:r>
              <a:rPr lang="et-EE" sz="1600" dirty="0" err="1">
                <a:solidFill>
                  <a:srgbClr val="002060"/>
                </a:solidFill>
              </a:rPr>
              <a:t>Sten-Mark</a:t>
            </a:r>
            <a:r>
              <a:rPr lang="et-EE" sz="1600" dirty="0">
                <a:solidFill>
                  <a:srgbClr val="002060"/>
                </a:solidFill>
              </a:rPr>
              <a:t> </a:t>
            </a:r>
            <a:r>
              <a:rPr lang="et-EE" sz="1600" dirty="0" err="1">
                <a:solidFill>
                  <a:srgbClr val="002060"/>
                </a:solidFill>
              </a:rPr>
              <a:t>Virro</a:t>
            </a:r>
            <a:r>
              <a:rPr lang="et-EE" sz="1600" dirty="0">
                <a:solidFill>
                  <a:srgbClr val="002060"/>
                </a:solidFill>
              </a:rPr>
              <a:t> ja Karl Sebastian </a:t>
            </a:r>
            <a:r>
              <a:rPr lang="et-EE" sz="1600" dirty="0" err="1">
                <a:solidFill>
                  <a:srgbClr val="002060"/>
                </a:solidFill>
              </a:rPr>
              <a:t>Dremljuga</a:t>
            </a:r>
            <a:r>
              <a:rPr lang="et-EE" sz="1600" dirty="0">
                <a:solidFill>
                  <a:srgbClr val="002060"/>
                </a:solidFill>
              </a:rPr>
              <a:t>, noortest Hans Markus Danilas. Ettepaneku juhatusele koondises muudatuste tegemiseks  tegi treenerite nõukogu esindaja Kaarel Grünberg. </a:t>
            </a:r>
          </a:p>
          <a:p>
            <a:pPr algn="just"/>
            <a:r>
              <a:rPr lang="et-EE" sz="1600" u="sng" dirty="0">
                <a:solidFill>
                  <a:srgbClr val="002060"/>
                </a:solidFill>
              </a:rPr>
              <a:t>Treenerite nõukogu </a:t>
            </a:r>
            <a:r>
              <a:rPr lang="et-EE" sz="1600" dirty="0">
                <a:solidFill>
                  <a:srgbClr val="002060"/>
                </a:solidFill>
              </a:rPr>
              <a:t>töö on käivitunud aja sellest on juhatusele palju abi otsuste langetamisel.</a:t>
            </a:r>
          </a:p>
          <a:p>
            <a:pPr algn="just"/>
            <a:r>
              <a:rPr lang="et-EE" sz="1600" dirty="0">
                <a:solidFill>
                  <a:srgbClr val="002060"/>
                </a:solidFill>
              </a:rPr>
              <a:t>Alustasime </a:t>
            </a:r>
            <a:r>
              <a:rPr lang="et-EE" sz="1600" u="sng" dirty="0">
                <a:solidFill>
                  <a:srgbClr val="002060"/>
                </a:solidFill>
              </a:rPr>
              <a:t>sportlaste litsentsisüsteemiga</a:t>
            </a:r>
            <a:r>
              <a:rPr lang="et-EE" sz="1600" dirty="0">
                <a:solidFill>
                  <a:srgbClr val="002060"/>
                </a:solidFill>
              </a:rPr>
              <a:t>, mis käivitus kenasti. Litsents võimaldab sportlasel näha oma punktide seisu Eesti Suusaliidu kodulehel + Eestis Suusaliidu egiidi all korraldatud võistlustel on tagatud kindlustus nii korraldajale kui sportlasele. </a:t>
            </a:r>
          </a:p>
          <a:p>
            <a:pPr algn="just"/>
            <a:r>
              <a:rPr lang="et-EE" sz="1600" dirty="0">
                <a:solidFill>
                  <a:srgbClr val="002060"/>
                </a:solidFill>
              </a:rPr>
              <a:t>Alustati </a:t>
            </a:r>
            <a:r>
              <a:rPr lang="et-EE" sz="1600" u="sng" dirty="0">
                <a:solidFill>
                  <a:srgbClr val="002060"/>
                </a:solidFill>
              </a:rPr>
              <a:t>mäesuusatreenerite kvalifikatsioonisüsteemide </a:t>
            </a:r>
            <a:r>
              <a:rPr lang="et-EE" sz="1600" dirty="0">
                <a:solidFill>
                  <a:srgbClr val="002060"/>
                </a:solidFill>
              </a:rPr>
              <a:t>EKR3, EKR4 ja EKR5 taseme nõuetele vastavusse viimist riiklikult kehtestatud kvalifikatsioonisüsteemile. Valmivad materjalid on saadaval Eesti Suusaliidu kodulehel. Materjalide vastutav koostaja on Mati Pütsepp koostöös mäesuusatajate kutsekomisjoni liikmetega.</a:t>
            </a:r>
          </a:p>
          <a:p>
            <a:pPr algn="just"/>
            <a:r>
              <a:rPr lang="et-EE" sz="1600" dirty="0">
                <a:solidFill>
                  <a:srgbClr val="002060"/>
                </a:solidFill>
              </a:rPr>
              <a:t>Mäesuusatamise kogukond pakkus nädalavahetustel Tuhamäel </a:t>
            </a:r>
            <a:r>
              <a:rPr lang="et-EE" sz="1600" u="sng" dirty="0">
                <a:solidFill>
                  <a:srgbClr val="002060"/>
                </a:solidFill>
              </a:rPr>
              <a:t>huvilistele</a:t>
            </a:r>
            <a:r>
              <a:rPr lang="et-EE" sz="1600" dirty="0">
                <a:solidFill>
                  <a:srgbClr val="002060"/>
                </a:solidFill>
              </a:rPr>
              <a:t> võimalust ennast proovile panna “väravate” vahel. Huvi oli väga suur. </a:t>
            </a:r>
          </a:p>
          <a:p>
            <a:pPr marL="0" indent="0" algn="just">
              <a:buNone/>
            </a:pPr>
            <a:endParaRPr lang="et-EE" sz="16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t-EE" sz="1600" dirty="0">
                <a:solidFill>
                  <a:srgbClr val="002060"/>
                </a:solidFill>
              </a:rPr>
              <a:t> </a:t>
            </a:r>
          </a:p>
          <a:p>
            <a:pPr marL="0" indent="0" algn="r">
              <a:buNone/>
            </a:pPr>
            <a:endParaRPr lang="et-EE" sz="1600" dirty="0"/>
          </a:p>
        </p:txBody>
      </p:sp>
    </p:spTree>
    <p:extLst>
      <p:ext uri="{BB962C8B-B14F-4D97-AF65-F5344CB8AC3E}">
        <p14:creationId xmlns:p14="http://schemas.microsoft.com/office/powerpoint/2010/main" val="185617822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200800" cy="1138138"/>
          </a:xfrm>
        </p:spPr>
        <p:txBody>
          <a:bodyPr>
            <a:normAutofit fontScale="90000"/>
          </a:bodyPr>
          <a:lstStyle/>
          <a:p>
            <a:br>
              <a:rPr lang="et-EE" dirty="0"/>
            </a:br>
            <a:br>
              <a:rPr lang="et-EE" dirty="0"/>
            </a:br>
            <a:r>
              <a:rPr lang="et-EE" sz="3100" b="1" dirty="0">
                <a:solidFill>
                  <a:srgbClr val="002060"/>
                </a:solidFill>
              </a:rPr>
              <a:t>Soetused hooajal 2017/2018 ja </a:t>
            </a:r>
            <a:br>
              <a:rPr lang="et-EE" sz="3100" b="1" dirty="0">
                <a:solidFill>
                  <a:srgbClr val="002060"/>
                </a:solidFill>
              </a:rPr>
            </a:br>
            <a:r>
              <a:rPr lang="et-EE" sz="3100" b="1" dirty="0">
                <a:solidFill>
                  <a:srgbClr val="002060"/>
                </a:solidFill>
              </a:rPr>
              <a:t>hooajaks 2018 / 2019</a:t>
            </a:r>
            <a:br>
              <a:rPr lang="et-EE" sz="3100" b="1" dirty="0">
                <a:solidFill>
                  <a:srgbClr val="002060"/>
                </a:solidFill>
              </a:rPr>
            </a:br>
            <a:br>
              <a:rPr lang="et-EE" sz="3100" b="1" dirty="0">
                <a:solidFill>
                  <a:srgbClr val="002060"/>
                </a:solidFill>
              </a:rPr>
            </a:br>
            <a:endParaRPr lang="et-EE" sz="31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t-EE" sz="7200" dirty="0"/>
              <a:t>ESL vahenditest soetati kaks hästi varustatud </a:t>
            </a:r>
            <a:r>
              <a:rPr lang="et-EE" sz="7200" u="sng" dirty="0"/>
              <a:t>määrdekohvrit ja määrdelauad</a:t>
            </a:r>
            <a:r>
              <a:rPr lang="et-EE" sz="7200" dirty="0"/>
              <a:t>,  millest üks kohver ja määrdelaud teenindas Eesti delegatsiooni olümpial; teine komplekt teenindas Eesti delegatsiooni tiitlivõistlustel Euroopas. </a:t>
            </a:r>
          </a:p>
          <a:p>
            <a:pPr algn="just"/>
            <a:endParaRPr lang="et-EE" sz="7200" dirty="0"/>
          </a:p>
          <a:p>
            <a:pPr algn="just"/>
            <a:r>
              <a:rPr lang="et-EE" sz="7200" dirty="0"/>
              <a:t>Soetati koondisele </a:t>
            </a:r>
            <a:r>
              <a:rPr lang="et-EE" sz="7200" u="sng" dirty="0"/>
              <a:t>pehme varustus </a:t>
            </a:r>
            <a:r>
              <a:rPr lang="et-EE" sz="7200" dirty="0"/>
              <a:t>Itaalia tootjalt Vitalini.</a:t>
            </a:r>
          </a:p>
          <a:p>
            <a:pPr marL="0" indent="0" algn="just">
              <a:buNone/>
            </a:pPr>
            <a:endParaRPr lang="et-EE" sz="7200" dirty="0"/>
          </a:p>
          <a:p>
            <a:pPr algn="just"/>
            <a:r>
              <a:rPr lang="et-EE" sz="7200" dirty="0"/>
              <a:t>Soetati paralleelslaalomi </a:t>
            </a:r>
            <a:r>
              <a:rPr lang="et-EE" sz="7200" u="sng" dirty="0" err="1"/>
              <a:t>finiśiala</a:t>
            </a:r>
            <a:r>
              <a:rPr lang="et-EE" sz="7200" u="sng" dirty="0"/>
              <a:t> pehmendused </a:t>
            </a:r>
            <a:r>
              <a:rPr lang="et-EE" sz="7200" dirty="0"/>
              <a:t>Alexela Alpisarja vahenditest. </a:t>
            </a:r>
          </a:p>
          <a:p>
            <a:pPr algn="just"/>
            <a:endParaRPr lang="et-EE" sz="7200" dirty="0"/>
          </a:p>
          <a:p>
            <a:pPr algn="just"/>
            <a:r>
              <a:rPr lang="et-EE" sz="7200" dirty="0"/>
              <a:t>Sügisel 2017 soetati klubide kasutusse läinud </a:t>
            </a:r>
            <a:r>
              <a:rPr lang="et-EE" sz="7200" u="sng" dirty="0"/>
              <a:t>raja tokid </a:t>
            </a:r>
            <a:r>
              <a:rPr lang="et-EE" sz="7200" dirty="0"/>
              <a:t>vastavalt juhatuse poolt määratud kompensatsioonile. </a:t>
            </a:r>
            <a:r>
              <a:rPr lang="et-EE" dirty="0"/>
              <a:t> </a:t>
            </a:r>
          </a:p>
          <a:p>
            <a:pPr algn="just"/>
            <a:endParaRPr lang="et-EE" dirty="0"/>
          </a:p>
          <a:p>
            <a:pPr algn="just"/>
            <a:endParaRPr lang="et-EE" dirty="0"/>
          </a:p>
          <a:p>
            <a:pPr algn="just"/>
            <a:r>
              <a:rPr lang="et-EE" sz="7200" dirty="0"/>
              <a:t>Kevadel 2018 soetati Leedu </a:t>
            </a:r>
            <a:r>
              <a:rPr lang="et-EE" sz="7200" u="sng" dirty="0" err="1"/>
              <a:t>sisehalli</a:t>
            </a:r>
            <a:r>
              <a:rPr lang="et-EE" sz="7200" u="sng" dirty="0"/>
              <a:t> </a:t>
            </a:r>
            <a:r>
              <a:rPr lang="et-EE" sz="7200" dirty="0"/>
              <a:t>treeningute tarbeks </a:t>
            </a:r>
            <a:r>
              <a:rPr lang="et-EE" sz="7200" u="sng" dirty="0"/>
              <a:t>rajatokkide komplektid</a:t>
            </a:r>
            <a:r>
              <a:rPr lang="et-EE" sz="7200" dirty="0"/>
              <a:t>, mis jäävad klubide ülesesse kasutusse Leetu. 2018 aastal vastutab tokkide hoiustamise ja heakorra eest klubi Tartu Slalom. </a:t>
            </a:r>
          </a:p>
          <a:p>
            <a:pPr algn="just"/>
            <a:endParaRPr lang="et-EE" sz="7200" dirty="0"/>
          </a:p>
          <a:p>
            <a:pPr algn="just"/>
            <a:r>
              <a:rPr lang="et-EE" sz="7200" u="sng" dirty="0"/>
              <a:t>Instruktorite koolitamis </a:t>
            </a:r>
            <a:r>
              <a:rPr lang="et-EE" sz="7200" dirty="0"/>
              <a:t>osas jätkus ERASMUSE programm, mille raames koolitasid erinevad mäesuusakeskused 10  instruktorit. Programmisiseste vahendite liikumine toimus läbi Suusaliidu. </a:t>
            </a:r>
          </a:p>
          <a:p>
            <a:pPr marL="0" indent="0" algn="just">
              <a:buNone/>
            </a:pPr>
            <a:r>
              <a:rPr lang="et-EE" dirty="0"/>
              <a:t> </a:t>
            </a:r>
          </a:p>
          <a:p>
            <a:endParaRPr lang="et-EE" dirty="0"/>
          </a:p>
        </p:txBody>
      </p:sp>
      <p:pic>
        <p:nvPicPr>
          <p:cNvPr id="4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1363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800" b="1" dirty="0">
                <a:solidFill>
                  <a:srgbClr val="002060"/>
                </a:solidFill>
              </a:rPr>
              <a:t>Tiitlivõistlused 2018</a:t>
            </a:r>
            <a:endParaRPr lang="et-EE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688" indent="0" algn="just">
              <a:lnSpc>
                <a:spcPct val="90000"/>
              </a:lnSpc>
              <a:spcBef>
                <a:spcPct val="0"/>
              </a:spcBef>
              <a:buClr>
                <a:srgbClr val="003399"/>
              </a:buClr>
              <a:buSzPct val="125000"/>
              <a:buNone/>
            </a:pPr>
            <a:r>
              <a:rPr lang="et-EE" sz="2100" b="1" dirty="0">
                <a:solidFill>
                  <a:srgbClr val="002060"/>
                </a:solidFill>
              </a:rPr>
              <a:t>Olümpiamängud </a:t>
            </a:r>
            <a:r>
              <a:rPr lang="et-EE" sz="2100" b="1" dirty="0" err="1">
                <a:solidFill>
                  <a:srgbClr val="002060"/>
                </a:solidFill>
              </a:rPr>
              <a:t>PyeongChang</a:t>
            </a:r>
            <a:r>
              <a:rPr lang="et-EE" sz="2100" b="1" dirty="0">
                <a:solidFill>
                  <a:srgbClr val="002060"/>
                </a:solidFill>
              </a:rPr>
              <a:t>: </a:t>
            </a:r>
          </a:p>
          <a:p>
            <a:pPr marL="39688" indent="0" algn="just">
              <a:lnSpc>
                <a:spcPct val="90000"/>
              </a:lnSpc>
              <a:spcBef>
                <a:spcPct val="0"/>
              </a:spcBef>
              <a:buClr>
                <a:srgbClr val="003399"/>
              </a:buClr>
              <a:buSzPct val="125000"/>
              <a:buNone/>
            </a:pPr>
            <a:r>
              <a:rPr lang="et-EE" sz="2100" dirty="0">
                <a:solidFill>
                  <a:srgbClr val="002060"/>
                </a:solidFill>
              </a:rPr>
              <a:t>Tormis Laine SL 40 koht</a:t>
            </a:r>
          </a:p>
          <a:p>
            <a:pPr marL="39688" indent="0" algn="just">
              <a:lnSpc>
                <a:spcPct val="90000"/>
              </a:lnSpc>
              <a:spcBef>
                <a:spcPct val="0"/>
              </a:spcBef>
              <a:buClr>
                <a:srgbClr val="003399"/>
              </a:buClr>
              <a:buSzPct val="125000"/>
              <a:buNone/>
            </a:pPr>
            <a:r>
              <a:rPr lang="et-EE" sz="2100" dirty="0">
                <a:solidFill>
                  <a:srgbClr val="002060"/>
                </a:solidFill>
              </a:rPr>
              <a:t>Anna </a:t>
            </a:r>
            <a:r>
              <a:rPr lang="et-EE" sz="2100" dirty="0" err="1">
                <a:solidFill>
                  <a:srgbClr val="002060"/>
                </a:solidFill>
              </a:rPr>
              <a:t>Lotta</a:t>
            </a:r>
            <a:r>
              <a:rPr lang="et-EE" sz="2100" dirty="0">
                <a:solidFill>
                  <a:srgbClr val="002060"/>
                </a:solidFill>
              </a:rPr>
              <a:t> Jõgeva GS 48 koht</a:t>
            </a:r>
          </a:p>
          <a:p>
            <a:pPr marL="39688" indent="0" algn="just">
              <a:lnSpc>
                <a:spcPct val="90000"/>
              </a:lnSpc>
              <a:spcBef>
                <a:spcPct val="0"/>
              </a:spcBef>
              <a:buClr>
                <a:srgbClr val="003399"/>
              </a:buClr>
              <a:buSzPct val="125000"/>
              <a:buNone/>
            </a:pPr>
            <a:endParaRPr lang="et-EE" sz="2100" b="1" dirty="0">
              <a:solidFill>
                <a:srgbClr val="002060"/>
              </a:solidFill>
            </a:endParaRPr>
          </a:p>
          <a:p>
            <a:pPr marL="39688" indent="0" algn="just">
              <a:lnSpc>
                <a:spcPct val="90000"/>
              </a:lnSpc>
              <a:spcBef>
                <a:spcPct val="0"/>
              </a:spcBef>
              <a:buClr>
                <a:srgbClr val="003399"/>
              </a:buClr>
              <a:buSzPct val="125000"/>
              <a:buNone/>
            </a:pPr>
            <a:r>
              <a:rPr lang="et-EE" sz="2100" b="1" dirty="0">
                <a:solidFill>
                  <a:srgbClr val="002060"/>
                </a:solidFill>
              </a:rPr>
              <a:t>Maailmakarika etapp </a:t>
            </a:r>
            <a:r>
              <a:rPr lang="et-EE" sz="2100" b="1" dirty="0" err="1">
                <a:solidFill>
                  <a:srgbClr val="002060"/>
                </a:solidFill>
              </a:rPr>
              <a:t>Kvitfjellis</a:t>
            </a:r>
            <a:endParaRPr lang="et-EE" sz="2100" b="1" dirty="0">
              <a:solidFill>
                <a:srgbClr val="002060"/>
              </a:solidFill>
            </a:endParaRPr>
          </a:p>
          <a:p>
            <a:pPr marL="39688" indent="0" algn="just">
              <a:lnSpc>
                <a:spcPct val="90000"/>
              </a:lnSpc>
              <a:spcBef>
                <a:spcPct val="0"/>
              </a:spcBef>
              <a:buClr>
                <a:srgbClr val="003399"/>
              </a:buClr>
              <a:buSzPct val="125000"/>
              <a:buNone/>
            </a:pPr>
            <a:r>
              <a:rPr lang="et-EE" sz="2100" dirty="0">
                <a:solidFill>
                  <a:srgbClr val="002060"/>
                </a:solidFill>
              </a:rPr>
              <a:t>Juhan Luik SG 51 koht, DH 58 koht</a:t>
            </a:r>
          </a:p>
          <a:p>
            <a:pPr marL="39688" indent="0" algn="just">
              <a:lnSpc>
                <a:spcPct val="90000"/>
              </a:lnSpc>
              <a:spcBef>
                <a:spcPct val="0"/>
              </a:spcBef>
              <a:buClr>
                <a:srgbClr val="003399"/>
              </a:buClr>
              <a:buSzPct val="125000"/>
              <a:buNone/>
            </a:pPr>
            <a:endParaRPr lang="et-EE" sz="2100" b="1" dirty="0">
              <a:solidFill>
                <a:srgbClr val="002060"/>
              </a:solidFill>
            </a:endParaRPr>
          </a:p>
          <a:p>
            <a:pPr marL="39688" indent="0" algn="just">
              <a:lnSpc>
                <a:spcPct val="90000"/>
              </a:lnSpc>
              <a:spcBef>
                <a:spcPct val="0"/>
              </a:spcBef>
              <a:buClr>
                <a:srgbClr val="003399"/>
              </a:buClr>
              <a:buSzPct val="125000"/>
              <a:buNone/>
            </a:pPr>
            <a:r>
              <a:rPr lang="et-EE" sz="2100" b="1" dirty="0">
                <a:solidFill>
                  <a:srgbClr val="002060"/>
                </a:solidFill>
              </a:rPr>
              <a:t>Juunioride maailmameistrivõistlused  Davos </a:t>
            </a:r>
          </a:p>
          <a:p>
            <a:pPr marL="39688" indent="0" algn="just">
              <a:lnSpc>
                <a:spcPct val="90000"/>
              </a:lnSpc>
              <a:spcBef>
                <a:spcPct val="0"/>
              </a:spcBef>
              <a:buClr>
                <a:srgbClr val="003399"/>
              </a:buClr>
              <a:buSzPct val="125000"/>
              <a:buNone/>
            </a:pPr>
            <a:r>
              <a:rPr lang="et-EE" sz="2100" dirty="0">
                <a:solidFill>
                  <a:srgbClr val="002060"/>
                </a:solidFill>
              </a:rPr>
              <a:t>Juhan Luik  GS 46 koht; AC 31  </a:t>
            </a:r>
          </a:p>
          <a:p>
            <a:pPr marL="39688" indent="0" algn="just">
              <a:lnSpc>
                <a:spcPct val="90000"/>
              </a:lnSpc>
              <a:spcBef>
                <a:spcPct val="0"/>
              </a:spcBef>
              <a:buClr>
                <a:srgbClr val="003399"/>
              </a:buClr>
              <a:buSzPct val="125000"/>
              <a:buNone/>
            </a:pPr>
            <a:endParaRPr lang="et-EE" sz="2100" dirty="0">
              <a:solidFill>
                <a:srgbClr val="002060"/>
              </a:solidFill>
            </a:endParaRPr>
          </a:p>
          <a:p>
            <a:pPr marL="39688" indent="0" algn="just">
              <a:lnSpc>
                <a:spcPct val="90000"/>
              </a:lnSpc>
              <a:spcBef>
                <a:spcPct val="0"/>
              </a:spcBef>
              <a:buClr>
                <a:srgbClr val="003399"/>
              </a:buClr>
              <a:buSzPct val="125000"/>
              <a:buNone/>
            </a:pPr>
            <a:r>
              <a:rPr lang="et-EE" sz="2100" b="1" dirty="0" err="1">
                <a:solidFill>
                  <a:srgbClr val="002060"/>
                </a:solidFill>
              </a:rPr>
              <a:t>European</a:t>
            </a:r>
            <a:r>
              <a:rPr lang="et-EE" sz="2100" b="1" dirty="0">
                <a:solidFill>
                  <a:srgbClr val="002060"/>
                </a:solidFill>
              </a:rPr>
              <a:t> </a:t>
            </a:r>
            <a:r>
              <a:rPr lang="et-EE" sz="2100" b="1" dirty="0" err="1">
                <a:solidFill>
                  <a:srgbClr val="002060"/>
                </a:solidFill>
              </a:rPr>
              <a:t>Cup</a:t>
            </a:r>
            <a:r>
              <a:rPr lang="et-EE" sz="2100" b="1" dirty="0">
                <a:solidFill>
                  <a:srgbClr val="002060"/>
                </a:solidFill>
              </a:rPr>
              <a:t> </a:t>
            </a:r>
            <a:r>
              <a:rPr lang="et-EE" sz="2100" b="1" dirty="0" err="1">
                <a:solidFill>
                  <a:srgbClr val="002060"/>
                </a:solidFill>
              </a:rPr>
              <a:t>Speed</a:t>
            </a:r>
            <a:r>
              <a:rPr lang="et-EE" sz="2100" b="1" dirty="0">
                <a:solidFill>
                  <a:srgbClr val="002060"/>
                </a:solidFill>
              </a:rPr>
              <a:t> </a:t>
            </a:r>
            <a:r>
              <a:rPr lang="et-EE" sz="2100" b="1" dirty="0" err="1">
                <a:solidFill>
                  <a:srgbClr val="002060"/>
                </a:solidFill>
              </a:rPr>
              <a:t>Event</a:t>
            </a:r>
            <a:r>
              <a:rPr lang="et-EE" sz="2100" b="1" dirty="0">
                <a:solidFill>
                  <a:srgbClr val="002060"/>
                </a:solidFill>
              </a:rPr>
              <a:t> Davos</a:t>
            </a:r>
          </a:p>
          <a:p>
            <a:pPr marL="39688" indent="0" algn="just">
              <a:lnSpc>
                <a:spcPct val="90000"/>
              </a:lnSpc>
              <a:spcBef>
                <a:spcPct val="0"/>
              </a:spcBef>
              <a:buClr>
                <a:srgbClr val="003399"/>
              </a:buClr>
              <a:buSzPct val="125000"/>
              <a:buNone/>
            </a:pPr>
            <a:r>
              <a:rPr lang="et-EE" sz="2100" dirty="0">
                <a:solidFill>
                  <a:srgbClr val="002060"/>
                </a:solidFill>
              </a:rPr>
              <a:t>Juhan Luik SG 25</a:t>
            </a:r>
          </a:p>
          <a:p>
            <a:pPr marL="39688" indent="0" algn="just">
              <a:lnSpc>
                <a:spcPct val="90000"/>
              </a:lnSpc>
              <a:spcBef>
                <a:spcPct val="0"/>
              </a:spcBef>
              <a:buClr>
                <a:srgbClr val="003399"/>
              </a:buClr>
              <a:buSzPct val="125000"/>
              <a:buNone/>
            </a:pPr>
            <a:endParaRPr lang="et-EE" sz="2100" dirty="0">
              <a:solidFill>
                <a:srgbClr val="002060"/>
              </a:solidFill>
            </a:endParaRPr>
          </a:p>
          <a:p>
            <a:pPr marL="39688" indent="0" algn="just">
              <a:lnSpc>
                <a:spcPct val="90000"/>
              </a:lnSpc>
              <a:spcBef>
                <a:spcPct val="0"/>
              </a:spcBef>
              <a:buClr>
                <a:srgbClr val="003399"/>
              </a:buClr>
              <a:buSzPct val="125000"/>
              <a:buNone/>
            </a:pPr>
            <a:r>
              <a:rPr lang="et-EE" sz="2100" b="1" dirty="0">
                <a:solidFill>
                  <a:srgbClr val="002060"/>
                </a:solidFill>
              </a:rPr>
              <a:t>Euro </a:t>
            </a:r>
            <a:r>
              <a:rPr lang="et-EE" sz="2100" b="1" dirty="0" err="1">
                <a:solidFill>
                  <a:srgbClr val="002060"/>
                </a:solidFill>
              </a:rPr>
              <a:t>Cup</a:t>
            </a:r>
            <a:r>
              <a:rPr lang="et-EE" sz="2100" b="1" dirty="0">
                <a:solidFill>
                  <a:srgbClr val="002060"/>
                </a:solidFill>
              </a:rPr>
              <a:t> </a:t>
            </a:r>
            <a:r>
              <a:rPr lang="et-EE" sz="2100" b="1" dirty="0" err="1">
                <a:solidFill>
                  <a:srgbClr val="002060"/>
                </a:solidFill>
              </a:rPr>
              <a:t>Kvitfjell</a:t>
            </a:r>
            <a:r>
              <a:rPr lang="et-EE" sz="2100" b="1" dirty="0">
                <a:solidFill>
                  <a:srgbClr val="002060"/>
                </a:solidFill>
              </a:rPr>
              <a:t> </a:t>
            </a:r>
          </a:p>
          <a:p>
            <a:pPr marL="39688" indent="0" algn="just">
              <a:lnSpc>
                <a:spcPct val="90000"/>
              </a:lnSpc>
              <a:spcBef>
                <a:spcPct val="0"/>
              </a:spcBef>
              <a:buClr>
                <a:srgbClr val="003399"/>
              </a:buClr>
              <a:buSzPct val="125000"/>
              <a:buNone/>
            </a:pPr>
            <a:r>
              <a:rPr lang="et-EE" sz="2100" dirty="0">
                <a:solidFill>
                  <a:srgbClr val="002060"/>
                </a:solidFill>
              </a:rPr>
              <a:t>Juhan Luik DH 70;  DH 73</a:t>
            </a:r>
          </a:p>
          <a:p>
            <a:pPr marL="39688" indent="0" algn="just">
              <a:lnSpc>
                <a:spcPct val="90000"/>
              </a:lnSpc>
              <a:spcBef>
                <a:spcPct val="0"/>
              </a:spcBef>
              <a:buClr>
                <a:srgbClr val="003399"/>
              </a:buClr>
              <a:buSzPct val="125000"/>
              <a:buNone/>
            </a:pPr>
            <a:endParaRPr lang="et-EE" sz="2100" dirty="0">
              <a:solidFill>
                <a:srgbClr val="002060"/>
              </a:solidFill>
            </a:endParaRPr>
          </a:p>
          <a:p>
            <a:pPr marL="382588">
              <a:lnSpc>
                <a:spcPct val="90000"/>
              </a:lnSpc>
              <a:spcBef>
                <a:spcPct val="0"/>
              </a:spcBef>
              <a:buClr>
                <a:srgbClr val="003399"/>
              </a:buClr>
              <a:buSzPct val="125000"/>
              <a:buNone/>
            </a:pPr>
            <a:endParaRPr lang="et-EE" dirty="0">
              <a:solidFill>
                <a:srgbClr val="002060"/>
              </a:solidFill>
            </a:endParaRPr>
          </a:p>
          <a:p>
            <a:pPr marL="382588">
              <a:lnSpc>
                <a:spcPct val="90000"/>
              </a:lnSpc>
              <a:spcBef>
                <a:spcPct val="0"/>
              </a:spcBef>
              <a:buClr>
                <a:srgbClr val="003399"/>
              </a:buClr>
              <a:buSzPct val="125000"/>
              <a:buFontTx/>
              <a:buChar char="•"/>
            </a:pPr>
            <a:endParaRPr lang="en-US" altLang="ja-JP" dirty="0"/>
          </a:p>
        </p:txBody>
      </p:sp>
      <p:pic>
        <p:nvPicPr>
          <p:cNvPr id="4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" cy="1363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9780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1363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268" name="Rectangle 3"/>
          <p:cNvSpPr>
            <a:spLocks/>
          </p:cNvSpPr>
          <p:nvPr/>
        </p:nvSpPr>
        <p:spPr bwMode="auto">
          <a:xfrm>
            <a:off x="7010400" y="6583363"/>
            <a:ext cx="18161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275"/>
              </a:spcBef>
            </a:pPr>
            <a:r>
              <a:rPr lang="en-US" sz="1200" b="1">
                <a:solidFill>
                  <a:srgbClr val="FFFFFF"/>
                </a:solidFill>
                <a:latin typeface="Lucida Grande" charset="0"/>
                <a:ea typeface="MS PGothic" pitchFamily="34" charset="-128"/>
                <a:sym typeface="Lucida Grande" charset="0"/>
              </a:rPr>
              <a:t>Eesti Suusaliit 2005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75656" y="274638"/>
            <a:ext cx="5328592" cy="1089025"/>
          </a:xfrm>
        </p:spPr>
        <p:txBody>
          <a:bodyPr>
            <a:normAutofit/>
          </a:bodyPr>
          <a:lstStyle/>
          <a:p>
            <a:r>
              <a:rPr lang="et-EE" sz="2800" b="1" dirty="0">
                <a:solidFill>
                  <a:srgbClr val="002060"/>
                </a:solidFill>
              </a:rPr>
              <a:t>Eesti meistrivõistlused 2018</a:t>
            </a:r>
          </a:p>
        </p:txBody>
      </p:sp>
      <p:sp>
        <p:nvSpPr>
          <p:cNvPr id="11271" name="Rectangle 6"/>
          <p:cNvSpPr>
            <a:spLocks noGrp="1" noChangeArrowheads="1"/>
          </p:cNvSpPr>
          <p:nvPr>
            <p:ph idx="1"/>
          </p:nvPr>
        </p:nvSpPr>
        <p:spPr>
          <a:xfrm>
            <a:off x="323528" y="1412776"/>
            <a:ext cx="8363272" cy="4968552"/>
          </a:xfrm>
        </p:spPr>
        <p:txBody>
          <a:bodyPr rIns="132080">
            <a:normAutofit/>
          </a:bodyPr>
          <a:lstStyle/>
          <a:p>
            <a:pPr marL="39688" indent="0" algn="just">
              <a:lnSpc>
                <a:spcPct val="90000"/>
              </a:lnSpc>
              <a:spcBef>
                <a:spcPct val="0"/>
              </a:spcBef>
              <a:buClr>
                <a:srgbClr val="003399"/>
              </a:buClr>
              <a:buSzPct val="125000"/>
              <a:buNone/>
            </a:pPr>
            <a:endParaRPr lang="et-EE" sz="1800" b="1" dirty="0">
              <a:solidFill>
                <a:srgbClr val="002060"/>
              </a:solidFill>
            </a:endParaRPr>
          </a:p>
          <a:p>
            <a:pPr marL="39688" indent="0" algn="just">
              <a:lnSpc>
                <a:spcPct val="120000"/>
              </a:lnSpc>
              <a:spcBef>
                <a:spcPct val="0"/>
              </a:spcBef>
              <a:buClr>
                <a:srgbClr val="003399"/>
              </a:buClr>
              <a:buSzPct val="125000"/>
              <a:buNone/>
            </a:pPr>
            <a:r>
              <a:rPr lang="et-EE" sz="1900" dirty="0">
                <a:solidFill>
                  <a:srgbClr val="002060"/>
                </a:solidFill>
              </a:rPr>
              <a:t>EMV täiskasvanutele ja juunioridele viidi läbi </a:t>
            </a:r>
            <a:r>
              <a:rPr lang="et-EE" sz="1900" dirty="0" err="1">
                <a:solidFill>
                  <a:srgbClr val="002060"/>
                </a:solidFill>
              </a:rPr>
              <a:t>SL´s</a:t>
            </a:r>
            <a:r>
              <a:rPr lang="et-EE" sz="1900" dirty="0">
                <a:solidFill>
                  <a:srgbClr val="002060"/>
                </a:solidFill>
              </a:rPr>
              <a:t> ja </a:t>
            </a:r>
            <a:r>
              <a:rPr lang="et-EE" sz="1900" dirty="0" err="1">
                <a:solidFill>
                  <a:srgbClr val="002060"/>
                </a:solidFill>
              </a:rPr>
              <a:t>GS´s</a:t>
            </a:r>
            <a:r>
              <a:rPr lang="et-EE" sz="1900" dirty="0">
                <a:solidFill>
                  <a:srgbClr val="002060"/>
                </a:solidFill>
              </a:rPr>
              <a:t> </a:t>
            </a:r>
            <a:r>
              <a:rPr lang="et-EE" sz="1900" b="1" dirty="0" err="1">
                <a:solidFill>
                  <a:srgbClr val="002060"/>
                </a:solidFill>
              </a:rPr>
              <a:t>Pyhal</a:t>
            </a:r>
            <a:r>
              <a:rPr lang="et-EE" sz="1900" b="1" dirty="0">
                <a:solidFill>
                  <a:srgbClr val="002060"/>
                </a:solidFill>
              </a:rPr>
              <a:t>. </a:t>
            </a:r>
            <a:r>
              <a:rPr lang="et-EE" sz="1900" dirty="0">
                <a:solidFill>
                  <a:srgbClr val="002060"/>
                </a:solidFill>
              </a:rPr>
              <a:t>Osavõtjaid </a:t>
            </a:r>
            <a:r>
              <a:rPr lang="et-EE" sz="1900" b="1" dirty="0">
                <a:solidFill>
                  <a:srgbClr val="002060"/>
                </a:solidFill>
              </a:rPr>
              <a:t>FIS </a:t>
            </a:r>
            <a:r>
              <a:rPr lang="et-EE" sz="1900" dirty="0">
                <a:solidFill>
                  <a:srgbClr val="002060"/>
                </a:solidFill>
              </a:rPr>
              <a:t>võistluse raames </a:t>
            </a:r>
            <a:r>
              <a:rPr lang="et-EE" sz="1900" b="1" dirty="0">
                <a:solidFill>
                  <a:srgbClr val="002060"/>
                </a:solidFill>
              </a:rPr>
              <a:t>100</a:t>
            </a:r>
            <a:r>
              <a:rPr lang="et-EE" sz="1900" dirty="0">
                <a:solidFill>
                  <a:srgbClr val="002060"/>
                </a:solidFill>
              </a:rPr>
              <a:t>, </a:t>
            </a:r>
            <a:r>
              <a:rPr lang="et-EE" sz="1900" b="1" dirty="0">
                <a:solidFill>
                  <a:srgbClr val="002060"/>
                </a:solidFill>
              </a:rPr>
              <a:t>esindatud 8 riiki </a:t>
            </a:r>
            <a:r>
              <a:rPr lang="et-EE" sz="1900" dirty="0">
                <a:solidFill>
                  <a:srgbClr val="002060"/>
                </a:solidFill>
              </a:rPr>
              <a:t>sh. USA, Venemaa, kõik Skandinaavia riigid, kogu Baltikum jne.  </a:t>
            </a:r>
          </a:p>
          <a:p>
            <a:pPr marL="39688" indent="0" algn="just">
              <a:lnSpc>
                <a:spcPct val="120000"/>
              </a:lnSpc>
              <a:spcBef>
                <a:spcPct val="0"/>
              </a:spcBef>
              <a:buClr>
                <a:srgbClr val="003399"/>
              </a:buClr>
              <a:buSzPct val="125000"/>
              <a:buNone/>
            </a:pPr>
            <a:r>
              <a:rPr lang="et-EE" sz="1900" dirty="0">
                <a:solidFill>
                  <a:srgbClr val="002060"/>
                </a:solidFill>
              </a:rPr>
              <a:t>Eesti meistrid: </a:t>
            </a:r>
          </a:p>
          <a:p>
            <a:pPr marL="39688" indent="0" algn="just">
              <a:lnSpc>
                <a:spcPct val="120000"/>
              </a:lnSpc>
              <a:spcBef>
                <a:spcPct val="0"/>
              </a:spcBef>
              <a:buClr>
                <a:srgbClr val="003399"/>
              </a:buClr>
              <a:buSzPct val="125000"/>
              <a:buNone/>
            </a:pPr>
            <a:r>
              <a:rPr lang="et-EE" sz="1900" dirty="0" err="1">
                <a:solidFill>
                  <a:srgbClr val="002060"/>
                </a:solidFill>
              </a:rPr>
              <a:t>Lise</a:t>
            </a:r>
            <a:r>
              <a:rPr lang="et-EE" sz="1900" dirty="0">
                <a:solidFill>
                  <a:srgbClr val="002060"/>
                </a:solidFill>
              </a:rPr>
              <a:t> Anette Vaher (SL), Juhan Luik (SL) </a:t>
            </a:r>
          </a:p>
          <a:p>
            <a:pPr marL="39688" indent="0" algn="just">
              <a:lnSpc>
                <a:spcPct val="170000"/>
              </a:lnSpc>
              <a:spcBef>
                <a:spcPct val="0"/>
              </a:spcBef>
              <a:buClr>
                <a:srgbClr val="003399"/>
              </a:buClr>
              <a:buSzPct val="125000"/>
              <a:buNone/>
            </a:pPr>
            <a:endParaRPr lang="et-EE" sz="1900" dirty="0">
              <a:solidFill>
                <a:srgbClr val="002060"/>
              </a:solidFill>
            </a:endParaRPr>
          </a:p>
          <a:p>
            <a:pPr marL="39688" indent="0" algn="just">
              <a:lnSpc>
                <a:spcPct val="120000"/>
              </a:lnSpc>
              <a:spcBef>
                <a:spcPct val="0"/>
              </a:spcBef>
              <a:buClr>
                <a:srgbClr val="003399"/>
              </a:buClr>
              <a:buSzPct val="125000"/>
              <a:buNone/>
            </a:pPr>
            <a:r>
              <a:rPr lang="et-EE" sz="1900" dirty="0">
                <a:solidFill>
                  <a:srgbClr val="002060"/>
                </a:solidFill>
              </a:rPr>
              <a:t>Noortele vanuses U16 EMV GS, SG ja Alpi kahevõistlus viid läbi Balti Karika raames </a:t>
            </a:r>
            <a:r>
              <a:rPr lang="et-EE" sz="1900" dirty="0" err="1">
                <a:solidFill>
                  <a:srgbClr val="002060"/>
                </a:solidFill>
              </a:rPr>
              <a:t>Pyhal</a:t>
            </a:r>
            <a:r>
              <a:rPr lang="et-EE" sz="1900" dirty="0">
                <a:solidFill>
                  <a:srgbClr val="002060"/>
                </a:solidFill>
              </a:rPr>
              <a:t>, Põhja-Soomes. Slaalomi ja PSL meistrid selgusid Tuhamäel. </a:t>
            </a:r>
          </a:p>
          <a:p>
            <a:pPr marL="39688" indent="0" algn="just" eaLnBrk="1" hangingPunct="1">
              <a:lnSpc>
                <a:spcPct val="120000"/>
              </a:lnSpc>
              <a:spcBef>
                <a:spcPct val="0"/>
              </a:spcBef>
              <a:buClr>
                <a:srgbClr val="003399"/>
              </a:buClr>
              <a:buSzPct val="125000"/>
              <a:buNone/>
            </a:pPr>
            <a:endParaRPr lang="et-EE" sz="1900" dirty="0">
              <a:solidFill>
                <a:srgbClr val="002060"/>
              </a:solidFill>
            </a:endParaRPr>
          </a:p>
          <a:p>
            <a:pPr marL="39688" indent="0" algn="just" eaLnBrk="1" hangingPunct="1">
              <a:lnSpc>
                <a:spcPct val="120000"/>
              </a:lnSpc>
              <a:spcBef>
                <a:spcPct val="0"/>
              </a:spcBef>
              <a:buClr>
                <a:srgbClr val="003399"/>
              </a:buClr>
              <a:buSzPct val="125000"/>
              <a:buNone/>
            </a:pPr>
            <a:r>
              <a:rPr lang="et-EE" sz="1800" dirty="0">
                <a:solidFill>
                  <a:srgbClr val="002060"/>
                </a:solidFill>
              </a:rPr>
              <a:t>U12 ja U14 (SG ja AC) EMV  </a:t>
            </a:r>
            <a:r>
              <a:rPr lang="et-EE" sz="1800" dirty="0" err="1">
                <a:solidFill>
                  <a:srgbClr val="002060"/>
                </a:solidFill>
              </a:rPr>
              <a:t>Pyhal</a:t>
            </a:r>
            <a:r>
              <a:rPr lang="et-EE" sz="1800" dirty="0">
                <a:solidFill>
                  <a:srgbClr val="002060"/>
                </a:solidFill>
              </a:rPr>
              <a:t>, Põhja-Soomes Balti Karika raames.</a:t>
            </a:r>
          </a:p>
          <a:p>
            <a:pPr marL="39688" indent="0" algn="just" eaLnBrk="1" hangingPunct="1">
              <a:lnSpc>
                <a:spcPct val="120000"/>
              </a:lnSpc>
              <a:spcBef>
                <a:spcPct val="0"/>
              </a:spcBef>
              <a:buClr>
                <a:srgbClr val="003399"/>
              </a:buClr>
              <a:buSzPct val="125000"/>
              <a:buNone/>
            </a:pPr>
            <a:r>
              <a:rPr lang="et-EE" sz="1800" dirty="0">
                <a:solidFill>
                  <a:srgbClr val="002060"/>
                </a:solidFill>
              </a:rPr>
              <a:t>U10, U12, U14 (SL, GS ja PSL) EMV  viidi läbi Eestis / Tuhamäel ja </a:t>
            </a:r>
          </a:p>
          <a:p>
            <a:pPr marL="39688" indent="0" algn="just" eaLnBrk="1" hangingPunct="1">
              <a:lnSpc>
                <a:spcPct val="120000"/>
              </a:lnSpc>
              <a:spcBef>
                <a:spcPct val="0"/>
              </a:spcBef>
              <a:buClr>
                <a:srgbClr val="003399"/>
              </a:buClr>
              <a:buSzPct val="125000"/>
              <a:buNone/>
            </a:pPr>
            <a:r>
              <a:rPr lang="et-EE" sz="1800" dirty="0">
                <a:solidFill>
                  <a:srgbClr val="002060"/>
                </a:solidFill>
              </a:rPr>
              <a:t>Väikse Munamäe sportnõlval.</a:t>
            </a:r>
          </a:p>
          <a:p>
            <a:pPr marL="39688" indent="0" algn="just" eaLnBrk="1" hangingPunct="1">
              <a:lnSpc>
                <a:spcPct val="120000"/>
              </a:lnSpc>
              <a:spcBef>
                <a:spcPct val="0"/>
              </a:spcBef>
              <a:buClr>
                <a:srgbClr val="003399"/>
              </a:buClr>
              <a:buSzPct val="125000"/>
              <a:buNone/>
            </a:pPr>
            <a:endParaRPr lang="et-EE" sz="2300" dirty="0">
              <a:solidFill>
                <a:srgbClr val="002060"/>
              </a:solidFill>
            </a:endParaRPr>
          </a:p>
          <a:p>
            <a:pPr marL="39688" indent="0" algn="just" eaLnBrk="1" hangingPunct="1">
              <a:lnSpc>
                <a:spcPct val="90000"/>
              </a:lnSpc>
              <a:spcBef>
                <a:spcPct val="0"/>
              </a:spcBef>
              <a:buClr>
                <a:srgbClr val="003399"/>
              </a:buClr>
              <a:buSzPct val="125000"/>
              <a:buNone/>
            </a:pPr>
            <a:endParaRPr lang="et-EE" sz="1900" dirty="0">
              <a:solidFill>
                <a:srgbClr val="002060"/>
              </a:solidFill>
            </a:endParaRPr>
          </a:p>
          <a:p>
            <a:pPr marL="382588" indent="-342900" eaLnBrk="1" hangingPunct="1">
              <a:lnSpc>
                <a:spcPct val="90000"/>
              </a:lnSpc>
              <a:spcBef>
                <a:spcPct val="0"/>
              </a:spcBef>
              <a:buClr>
                <a:srgbClr val="003399"/>
              </a:buClr>
              <a:buSzPct val="125000"/>
              <a:buFontTx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07437283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3165</TotalTime>
  <Words>1394</Words>
  <Application>Microsoft Office PowerPoint</Application>
  <PresentationFormat>On-screen Show (4:3)</PresentationFormat>
  <Paragraphs>388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MS PGothic</vt:lpstr>
      <vt:lpstr>MS PGothic</vt:lpstr>
      <vt:lpstr>AkzidenzGrotesk</vt:lpstr>
      <vt:lpstr>Arial</vt:lpstr>
      <vt:lpstr>Calibri</vt:lpstr>
      <vt:lpstr>Calibri Light</vt:lpstr>
      <vt:lpstr>Lucida Grande</vt:lpstr>
      <vt:lpstr>Tahoma</vt:lpstr>
      <vt:lpstr>Times New Roman</vt:lpstr>
      <vt:lpstr>Wingdings</vt:lpstr>
      <vt:lpstr>Office Theme</vt:lpstr>
      <vt:lpstr>Pealkiri</vt:lpstr>
      <vt:lpstr>PowerPoint Presentation</vt:lpstr>
      <vt:lpstr>2017/2018 Majandusaasta ülevaade  ja 2018/2019 hooaja eelarve prognoos</vt:lpstr>
      <vt:lpstr>Toetused koondiste sportlastele 2014-2018</vt:lpstr>
      <vt:lpstr>Toetused klubidele 2015-2018</vt:lpstr>
      <vt:lpstr>Olukorrast üldiselt</vt:lpstr>
      <vt:lpstr>  Soetused hooajal 2017/2018 ja  hooajaks 2018 / 2019  </vt:lpstr>
      <vt:lpstr>Tiitlivõistlused 2018</vt:lpstr>
      <vt:lpstr>Eesti meistrivõistlused 2018</vt:lpstr>
      <vt:lpstr>Mäesuusatamise koondis Tormis Laine (FIS 390044)            Olümpia debüüt: GS 40 koht.  Starte FIS võistlustelt : 50 Parim punkt 20.56 SL  Parimad kohad FIS võistlustel – 16  poodiumikohta,  millest 7 esikohta, 2 teist kohta ja 7 kolmandat kohta.  https://www.facebook.com/tormis.laine  Aasta parim mäesuusataja mees juunioride klassis.</vt:lpstr>
      <vt:lpstr>PowerPoint Presentation</vt:lpstr>
      <vt:lpstr>PowerPoint Presentation</vt:lpstr>
      <vt:lpstr>Mäesuusa koondiste koosseis 2018/2019</vt:lpstr>
      <vt:lpstr>Alexela noorte alpisari 2018 </vt:lpstr>
      <vt:lpstr>Järelkasv – noored ja lapsed mäesuusatamises</vt:lpstr>
      <vt:lpstr>Arengukava eesmärkide täitmine</vt:lpstr>
      <vt:lpstr>Mäesuusa toetajad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Kristiina</dc:creator>
  <cp:lastModifiedBy>Margot Paali</cp:lastModifiedBy>
  <cp:revision>211</cp:revision>
  <cp:lastPrinted>2018-06-04T13:50:30Z</cp:lastPrinted>
  <dcterms:created xsi:type="dcterms:W3CDTF">2013-06-05T08:42:21Z</dcterms:created>
  <dcterms:modified xsi:type="dcterms:W3CDTF">2018-06-14T08:05:41Z</dcterms:modified>
</cp:coreProperties>
</file>