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7"/>
  </p:notesMasterIdLst>
  <p:handoutMasterIdLst>
    <p:handoutMasterId r:id="rId48"/>
  </p:handoutMasterIdLst>
  <p:sldIdLst>
    <p:sldId id="259" r:id="rId5"/>
    <p:sldId id="267" r:id="rId6"/>
    <p:sldId id="268" r:id="rId7"/>
    <p:sldId id="260" r:id="rId8"/>
    <p:sldId id="270" r:id="rId9"/>
    <p:sldId id="298" r:id="rId10"/>
    <p:sldId id="299" r:id="rId11"/>
    <p:sldId id="300" r:id="rId12"/>
    <p:sldId id="301" r:id="rId13"/>
    <p:sldId id="303" r:id="rId14"/>
    <p:sldId id="266" r:id="rId15"/>
    <p:sldId id="304" r:id="rId16"/>
    <p:sldId id="275" r:id="rId17"/>
    <p:sldId id="277" r:id="rId18"/>
    <p:sldId id="283" r:id="rId19"/>
    <p:sldId id="284" r:id="rId20"/>
    <p:sldId id="280" r:id="rId21"/>
    <p:sldId id="281" r:id="rId22"/>
    <p:sldId id="306" r:id="rId23"/>
    <p:sldId id="305" r:id="rId24"/>
    <p:sldId id="274" r:id="rId25"/>
    <p:sldId id="276" r:id="rId26"/>
    <p:sldId id="278" r:id="rId27"/>
    <p:sldId id="282" r:id="rId28"/>
    <p:sldId id="297" r:id="rId29"/>
    <p:sldId id="308" r:id="rId30"/>
    <p:sldId id="285" r:id="rId31"/>
    <p:sldId id="288" r:id="rId32"/>
    <p:sldId id="296" r:id="rId33"/>
    <p:sldId id="289" r:id="rId34"/>
    <p:sldId id="290" r:id="rId35"/>
    <p:sldId id="291" r:id="rId36"/>
    <p:sldId id="292" r:id="rId37"/>
    <p:sldId id="294" r:id="rId38"/>
    <p:sldId id="295" r:id="rId39"/>
    <p:sldId id="310" r:id="rId40"/>
    <p:sldId id="311" r:id="rId41"/>
    <p:sldId id="313" r:id="rId42"/>
    <p:sldId id="272" r:id="rId43"/>
    <p:sldId id="314" r:id="rId44"/>
    <p:sldId id="315" r:id="rId45"/>
    <p:sldId id="316"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p:scale>
          <a:sx n="90" d="100"/>
          <a:sy n="90" d="100"/>
        </p:scale>
        <p:origin x="1338" y="630"/>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hur Teppan" userId="0c7fc9d0d4b44aa7" providerId="LiveId" clId="{B7487E5F-A706-477B-A77C-1A0834E235EE}"/>
    <pc:docChg chg="undo custSel addSld delSld modSld sldOrd">
      <pc:chgData name="Vahur Teppan" userId="0c7fc9d0d4b44aa7" providerId="LiveId" clId="{B7487E5F-A706-477B-A77C-1A0834E235EE}" dt="2018-06-01T14:04:31.125" v="4810" actId="1076"/>
      <pc:docMkLst>
        <pc:docMk/>
      </pc:docMkLst>
      <pc:sldChg chg="addSp modSp">
        <pc:chgData name="Vahur Teppan" userId="0c7fc9d0d4b44aa7" providerId="LiveId" clId="{B7487E5F-A706-477B-A77C-1A0834E235EE}" dt="2018-06-01T13:59:22.270" v="4759"/>
        <pc:sldMkLst>
          <pc:docMk/>
          <pc:sldMk cId="49199607" sldId="259"/>
        </pc:sldMkLst>
        <pc:spChg chg="mod">
          <ac:chgData name="Vahur Teppan" userId="0c7fc9d0d4b44aa7" providerId="LiveId" clId="{B7487E5F-A706-477B-A77C-1A0834E235EE}" dt="2018-05-31T22:50:40.418" v="4131" actId="1076"/>
          <ac:spMkLst>
            <pc:docMk/>
            <pc:sldMk cId="49199607" sldId="259"/>
            <ac:spMk id="2" creationId="{00000000-0000-0000-0000-000000000000}"/>
          </ac:spMkLst>
        </pc:spChg>
        <pc:spChg chg="add mod">
          <ac:chgData name="Vahur Teppan" userId="0c7fc9d0d4b44aa7" providerId="LiveId" clId="{B7487E5F-A706-477B-A77C-1A0834E235EE}" dt="2018-06-01T13:59:22.270" v="4759"/>
          <ac:spMkLst>
            <pc:docMk/>
            <pc:sldMk cId="49199607" sldId="259"/>
            <ac:spMk id="4" creationId="{B9DA05E7-37D0-4E62-B026-E8B99170437A}"/>
          </ac:spMkLst>
        </pc:spChg>
      </pc:sldChg>
      <pc:sldChg chg="delSp modSp">
        <pc:chgData name="Vahur Teppan" userId="0c7fc9d0d4b44aa7" providerId="LiveId" clId="{B7487E5F-A706-477B-A77C-1A0834E235EE}" dt="2018-05-31T21:57:17.305" v="2945" actId="1076"/>
        <pc:sldMkLst>
          <pc:docMk/>
          <pc:sldMk cId="3561498466" sldId="260"/>
        </pc:sldMkLst>
        <pc:spChg chg="mod">
          <ac:chgData name="Vahur Teppan" userId="0c7fc9d0d4b44aa7" providerId="LiveId" clId="{B7487E5F-A706-477B-A77C-1A0834E235EE}" dt="2018-05-31T21:57:17.305" v="2945" actId="1076"/>
          <ac:spMkLst>
            <pc:docMk/>
            <pc:sldMk cId="3561498466" sldId="260"/>
            <ac:spMk id="4" creationId="{B71BB693-B705-45B9-BA4F-5238C3461A7A}"/>
          </ac:spMkLst>
        </pc:spChg>
        <pc:spChg chg="mod">
          <ac:chgData name="Vahur Teppan" userId="0c7fc9d0d4b44aa7" providerId="LiveId" clId="{B7487E5F-A706-477B-A77C-1A0834E235EE}" dt="2018-05-31T21:57:12.758" v="2944" actId="27636"/>
          <ac:spMkLst>
            <pc:docMk/>
            <pc:sldMk cId="3561498466" sldId="260"/>
            <ac:spMk id="13" creationId="{00000000-0000-0000-0000-000000000000}"/>
          </ac:spMkLst>
        </pc:spChg>
        <pc:spChg chg="del mod">
          <ac:chgData name="Vahur Teppan" userId="0c7fc9d0d4b44aa7" providerId="LiveId" clId="{B7487E5F-A706-477B-A77C-1A0834E235EE}" dt="2018-05-31T21:50:53.109" v="2739" actId="478"/>
          <ac:spMkLst>
            <pc:docMk/>
            <pc:sldMk cId="3561498466" sldId="260"/>
            <ac:spMk id="14" creationId="{00000000-0000-0000-0000-000000000000}"/>
          </ac:spMkLst>
        </pc:spChg>
      </pc:sldChg>
      <pc:sldChg chg="del">
        <pc:chgData name="Vahur Teppan" userId="0c7fc9d0d4b44aa7" providerId="LiveId" clId="{B7487E5F-A706-477B-A77C-1A0834E235EE}" dt="2018-05-31T13:52:27.175" v="172" actId="2696"/>
        <pc:sldMkLst>
          <pc:docMk/>
          <pc:sldMk cId="3970659376" sldId="261"/>
        </pc:sldMkLst>
      </pc:sldChg>
      <pc:sldChg chg="del">
        <pc:chgData name="Vahur Teppan" userId="0c7fc9d0d4b44aa7" providerId="LiveId" clId="{B7487E5F-A706-477B-A77C-1A0834E235EE}" dt="2018-05-31T22:33:03.447" v="3555" actId="2696"/>
        <pc:sldMkLst>
          <pc:docMk/>
          <pc:sldMk cId="1893254670" sldId="262"/>
        </pc:sldMkLst>
      </pc:sldChg>
      <pc:sldChg chg="del">
        <pc:chgData name="Vahur Teppan" userId="0c7fc9d0d4b44aa7" providerId="LiveId" clId="{B7487E5F-A706-477B-A77C-1A0834E235EE}" dt="2018-05-31T22:33:07.077" v="3556" actId="2696"/>
        <pc:sldMkLst>
          <pc:docMk/>
          <pc:sldMk cId="963853116" sldId="263"/>
        </pc:sldMkLst>
      </pc:sldChg>
      <pc:sldChg chg="modSp del">
        <pc:chgData name="Vahur Teppan" userId="0c7fc9d0d4b44aa7" providerId="LiveId" clId="{B7487E5F-A706-477B-A77C-1A0834E235EE}" dt="2018-05-31T21:58:31.177" v="2978" actId="2696"/>
        <pc:sldMkLst>
          <pc:docMk/>
          <pc:sldMk cId="4055880105" sldId="264"/>
        </pc:sldMkLst>
        <pc:spChg chg="mod">
          <ac:chgData name="Vahur Teppan" userId="0c7fc9d0d4b44aa7" providerId="LiveId" clId="{B7487E5F-A706-477B-A77C-1A0834E235EE}" dt="2018-05-31T21:56:34.088" v="2929"/>
          <ac:spMkLst>
            <pc:docMk/>
            <pc:sldMk cId="4055880105" sldId="264"/>
            <ac:spMk id="4" creationId="{BAE39252-F6BC-400A-8D3F-B2CDE4653352}"/>
          </ac:spMkLst>
        </pc:spChg>
        <pc:spChg chg="mod">
          <ac:chgData name="Vahur Teppan" userId="0c7fc9d0d4b44aa7" providerId="LiveId" clId="{B7487E5F-A706-477B-A77C-1A0834E235EE}" dt="2018-05-31T21:56:18.812" v="2924"/>
          <ac:spMkLst>
            <pc:docMk/>
            <pc:sldMk cId="4055880105" sldId="264"/>
            <ac:spMk id="13" creationId="{00000000-0000-0000-0000-000000000000}"/>
          </ac:spMkLst>
        </pc:spChg>
        <pc:spChg chg="mod">
          <ac:chgData name="Vahur Teppan" userId="0c7fc9d0d4b44aa7" providerId="LiveId" clId="{B7487E5F-A706-477B-A77C-1A0834E235EE}" dt="2018-05-31T14:06:09.914" v="285" actId="1076"/>
          <ac:spMkLst>
            <pc:docMk/>
            <pc:sldMk cId="4055880105" sldId="264"/>
            <ac:spMk id="14" creationId="{00000000-0000-0000-0000-000000000000}"/>
          </ac:spMkLst>
        </pc:spChg>
      </pc:sldChg>
      <pc:sldChg chg="modSp del">
        <pc:chgData name="Vahur Teppan" userId="0c7fc9d0d4b44aa7" providerId="LiveId" clId="{B7487E5F-A706-477B-A77C-1A0834E235EE}" dt="2018-05-31T13:53:04.225" v="182" actId="2696"/>
        <pc:sldMkLst>
          <pc:docMk/>
          <pc:sldMk cId="4055928032" sldId="265"/>
        </pc:sldMkLst>
        <pc:spChg chg="mod">
          <ac:chgData name="Vahur Teppan" userId="0c7fc9d0d4b44aa7" providerId="LiveId" clId="{B7487E5F-A706-477B-A77C-1A0834E235EE}" dt="2018-05-31T13:53:00.817" v="181"/>
          <ac:spMkLst>
            <pc:docMk/>
            <pc:sldMk cId="4055928032" sldId="265"/>
            <ac:spMk id="14" creationId="{00000000-0000-0000-0000-000000000000}"/>
          </ac:spMkLst>
        </pc:spChg>
      </pc:sldChg>
      <pc:sldChg chg="modSp">
        <pc:chgData name="Vahur Teppan" userId="0c7fc9d0d4b44aa7" providerId="LiveId" clId="{B7487E5F-A706-477B-A77C-1A0834E235EE}" dt="2018-05-31T14:05:20.740" v="282" actId="1076"/>
        <pc:sldMkLst>
          <pc:docMk/>
          <pc:sldMk cId="676685349" sldId="266"/>
        </pc:sldMkLst>
        <pc:spChg chg="mod">
          <ac:chgData name="Vahur Teppan" userId="0c7fc9d0d4b44aa7" providerId="LiveId" clId="{B7487E5F-A706-477B-A77C-1A0834E235EE}" dt="2018-05-31T14:04:26.243" v="236" actId="255"/>
          <ac:spMkLst>
            <pc:docMk/>
            <pc:sldMk cId="676685349" sldId="266"/>
            <ac:spMk id="2" creationId="{A13DBE62-A004-465D-933A-0FC406D67A20}"/>
          </ac:spMkLst>
        </pc:spChg>
        <pc:spChg chg="mod">
          <ac:chgData name="Vahur Teppan" userId="0c7fc9d0d4b44aa7" providerId="LiveId" clId="{B7487E5F-A706-477B-A77C-1A0834E235EE}" dt="2018-05-31T14:05:20.740" v="282" actId="1076"/>
          <ac:spMkLst>
            <pc:docMk/>
            <pc:sldMk cId="676685349" sldId="266"/>
            <ac:spMk id="3" creationId="{6E2C4118-569A-47BB-9CC5-09C497738966}"/>
          </ac:spMkLst>
        </pc:spChg>
      </pc:sldChg>
      <pc:sldChg chg="modSp">
        <pc:chgData name="Vahur Teppan" userId="0c7fc9d0d4b44aa7" providerId="LiveId" clId="{B7487E5F-A706-477B-A77C-1A0834E235EE}" dt="2018-06-01T12:17:54.539" v="4719" actId="1076"/>
        <pc:sldMkLst>
          <pc:docMk/>
          <pc:sldMk cId="713785685" sldId="267"/>
        </pc:sldMkLst>
        <pc:spChg chg="mod">
          <ac:chgData name="Vahur Teppan" userId="0c7fc9d0d4b44aa7" providerId="LiveId" clId="{B7487E5F-A706-477B-A77C-1A0834E235EE}" dt="2018-06-01T12:17:54.539" v="4719" actId="1076"/>
          <ac:spMkLst>
            <pc:docMk/>
            <pc:sldMk cId="713785685" sldId="267"/>
            <ac:spMk id="2" creationId="{760FE345-F4DF-420E-9C5C-BEF4CE70E786}"/>
          </ac:spMkLst>
        </pc:spChg>
        <pc:picChg chg="mod">
          <ac:chgData name="Vahur Teppan" userId="0c7fc9d0d4b44aa7" providerId="LiveId" clId="{B7487E5F-A706-477B-A77C-1A0834E235EE}" dt="2018-06-01T12:17:50.429" v="4718" actId="1076"/>
          <ac:picMkLst>
            <pc:docMk/>
            <pc:sldMk cId="713785685" sldId="267"/>
            <ac:picMk id="5" creationId="{4538AD7A-A065-42D6-9077-65A85D58A59C}"/>
          </ac:picMkLst>
        </pc:picChg>
      </pc:sldChg>
      <pc:sldChg chg="addSp modSp">
        <pc:chgData name="Vahur Teppan" userId="0c7fc9d0d4b44aa7" providerId="LiveId" clId="{B7487E5F-A706-477B-A77C-1A0834E235EE}" dt="2018-06-01T13:59:36.116" v="4760" actId="1076"/>
        <pc:sldMkLst>
          <pc:docMk/>
          <pc:sldMk cId="3596911879" sldId="268"/>
        </pc:sldMkLst>
        <pc:spChg chg="mod">
          <ac:chgData name="Vahur Teppan" userId="0c7fc9d0d4b44aa7" providerId="LiveId" clId="{B7487E5F-A706-477B-A77C-1A0834E235EE}" dt="2018-06-01T13:59:36.116" v="4760" actId="1076"/>
          <ac:spMkLst>
            <pc:docMk/>
            <pc:sldMk cId="3596911879" sldId="268"/>
            <ac:spMk id="2" creationId="{C7D33D56-3EEC-4AD6-A699-F65BFD75DEE2}"/>
          </ac:spMkLst>
        </pc:spChg>
        <pc:spChg chg="mod">
          <ac:chgData name="Vahur Teppan" userId="0c7fc9d0d4b44aa7" providerId="LiveId" clId="{B7487E5F-A706-477B-A77C-1A0834E235EE}" dt="2018-05-31T21:50:22.062" v="2729" actId="20577"/>
          <ac:spMkLst>
            <pc:docMk/>
            <pc:sldMk cId="3596911879" sldId="268"/>
            <ac:spMk id="3" creationId="{665C5DFD-2009-4329-AD0E-34D4B2F8F302}"/>
          </ac:spMkLst>
        </pc:spChg>
        <pc:picChg chg="add mod">
          <ac:chgData name="Vahur Teppan" userId="0c7fc9d0d4b44aa7" providerId="LiveId" clId="{B7487E5F-A706-477B-A77C-1A0834E235EE}" dt="2018-05-31T21:50:28.185" v="2733" actId="1076"/>
          <ac:picMkLst>
            <pc:docMk/>
            <pc:sldMk cId="3596911879" sldId="268"/>
            <ac:picMk id="5" creationId="{FA00DC8A-62E7-4B20-BA4B-B020A5424FC4}"/>
          </ac:picMkLst>
        </pc:picChg>
        <pc:picChg chg="add mod">
          <ac:chgData name="Vahur Teppan" userId="0c7fc9d0d4b44aa7" providerId="LiveId" clId="{B7487E5F-A706-477B-A77C-1A0834E235EE}" dt="2018-05-31T21:50:27.005" v="2732" actId="1076"/>
          <ac:picMkLst>
            <pc:docMk/>
            <pc:sldMk cId="3596911879" sldId="268"/>
            <ac:picMk id="7" creationId="{85BF2F3F-E22C-4D18-9FEB-C7318DB0D257}"/>
          </ac:picMkLst>
        </pc:picChg>
      </pc:sldChg>
      <pc:sldChg chg="del">
        <pc:chgData name="Vahur Teppan" userId="0c7fc9d0d4b44aa7" providerId="LiveId" clId="{B7487E5F-A706-477B-A77C-1A0834E235EE}" dt="2018-05-31T22:07:23.144" v="3069" actId="2696"/>
        <pc:sldMkLst>
          <pc:docMk/>
          <pc:sldMk cId="3310688502" sldId="269"/>
        </pc:sldMkLst>
      </pc:sldChg>
      <pc:sldChg chg="modSp ord">
        <pc:chgData name="Vahur Teppan" userId="0c7fc9d0d4b44aa7" providerId="LiveId" clId="{B7487E5F-A706-477B-A77C-1A0834E235EE}" dt="2018-06-01T14:02:36.473" v="4805" actId="20577"/>
        <pc:sldMkLst>
          <pc:docMk/>
          <pc:sldMk cId="367552679" sldId="270"/>
        </pc:sldMkLst>
        <pc:spChg chg="mod">
          <ac:chgData name="Vahur Teppan" userId="0c7fc9d0d4b44aa7" providerId="LiveId" clId="{B7487E5F-A706-477B-A77C-1A0834E235EE}" dt="2018-05-31T23:08:44.149" v="4152" actId="20577"/>
          <ac:spMkLst>
            <pc:docMk/>
            <pc:sldMk cId="367552679" sldId="270"/>
            <ac:spMk id="2" creationId="{B614BE99-BA04-4909-962E-EEA3C0F9D8FC}"/>
          </ac:spMkLst>
        </pc:spChg>
        <pc:spChg chg="mod">
          <ac:chgData name="Vahur Teppan" userId="0c7fc9d0d4b44aa7" providerId="LiveId" clId="{B7487E5F-A706-477B-A77C-1A0834E235EE}" dt="2018-06-01T14:02:36.473" v="4805" actId="20577"/>
          <ac:spMkLst>
            <pc:docMk/>
            <pc:sldMk cId="367552679" sldId="270"/>
            <ac:spMk id="3" creationId="{E377309A-D23B-4FFE-A693-4747B6A56AEE}"/>
          </ac:spMkLst>
        </pc:spChg>
      </pc:sldChg>
      <pc:sldChg chg="modSp del">
        <pc:chgData name="Vahur Teppan" userId="0c7fc9d0d4b44aa7" providerId="LiveId" clId="{B7487E5F-A706-477B-A77C-1A0834E235EE}" dt="2018-05-31T22:12:08.834" v="3163" actId="2696"/>
        <pc:sldMkLst>
          <pc:docMk/>
          <pc:sldMk cId="3427865007" sldId="271"/>
        </pc:sldMkLst>
        <pc:spChg chg="mod">
          <ac:chgData name="Vahur Teppan" userId="0c7fc9d0d4b44aa7" providerId="LiveId" clId="{B7487E5F-A706-477B-A77C-1A0834E235EE}" dt="2018-05-31T14:07:34.892" v="313" actId="404"/>
          <ac:spMkLst>
            <pc:docMk/>
            <pc:sldMk cId="3427865007" sldId="271"/>
            <ac:spMk id="2" creationId="{262A25C2-DC60-44C5-AEE3-0E7F58D86CA1}"/>
          </ac:spMkLst>
        </pc:spChg>
        <pc:spChg chg="mod">
          <ac:chgData name="Vahur Teppan" userId="0c7fc9d0d4b44aa7" providerId="LiveId" clId="{B7487E5F-A706-477B-A77C-1A0834E235EE}" dt="2018-05-31T14:07:31.396" v="312" actId="1076"/>
          <ac:spMkLst>
            <pc:docMk/>
            <pc:sldMk cId="3427865007" sldId="271"/>
            <ac:spMk id="3" creationId="{0CBD1B8A-23C7-48DE-956A-5035F33A844F}"/>
          </ac:spMkLst>
        </pc:spChg>
      </pc:sldChg>
      <pc:sldChg chg="modSp ord">
        <pc:chgData name="Vahur Teppan" userId="0c7fc9d0d4b44aa7" providerId="LiveId" clId="{B7487E5F-A706-477B-A77C-1A0834E235EE}" dt="2018-06-01T10:13:46.733" v="4717" actId="207"/>
        <pc:sldMkLst>
          <pc:docMk/>
          <pc:sldMk cId="121181305" sldId="272"/>
        </pc:sldMkLst>
        <pc:spChg chg="mod">
          <ac:chgData name="Vahur Teppan" userId="0c7fc9d0d4b44aa7" providerId="LiveId" clId="{B7487E5F-A706-477B-A77C-1A0834E235EE}" dt="2018-05-31T14:08:18.263" v="327" actId="1076"/>
          <ac:spMkLst>
            <pc:docMk/>
            <pc:sldMk cId="121181305" sldId="272"/>
            <ac:spMk id="2" creationId="{0FE23EC6-0B51-4252-915F-FF31211D7C23}"/>
          </ac:spMkLst>
        </pc:spChg>
        <pc:spChg chg="mod">
          <ac:chgData name="Vahur Teppan" userId="0c7fc9d0d4b44aa7" providerId="LiveId" clId="{B7487E5F-A706-477B-A77C-1A0834E235EE}" dt="2018-06-01T10:13:46.733" v="4717" actId="207"/>
          <ac:spMkLst>
            <pc:docMk/>
            <pc:sldMk cId="121181305" sldId="272"/>
            <ac:spMk id="3" creationId="{E15BB111-E551-4E1D-BAEF-FA4C83E2E7CC}"/>
          </ac:spMkLst>
        </pc:spChg>
      </pc:sldChg>
      <pc:sldChg chg="modSp del">
        <pc:chgData name="Vahur Teppan" userId="0c7fc9d0d4b44aa7" providerId="LiveId" clId="{B7487E5F-A706-477B-A77C-1A0834E235EE}" dt="2018-05-31T22:00:08.984" v="3032" actId="2696"/>
        <pc:sldMkLst>
          <pc:docMk/>
          <pc:sldMk cId="3002647156" sldId="273"/>
        </pc:sldMkLst>
        <pc:spChg chg="mod">
          <ac:chgData name="Vahur Teppan" userId="0c7fc9d0d4b44aa7" providerId="LiveId" clId="{B7487E5F-A706-477B-A77C-1A0834E235EE}" dt="2018-05-31T14:13:52.117" v="347"/>
          <ac:spMkLst>
            <pc:docMk/>
            <pc:sldMk cId="3002647156" sldId="273"/>
            <ac:spMk id="3" creationId="{752F285B-F896-4CA9-A567-3BE8CAC7E6D3}"/>
          </ac:spMkLst>
        </pc:spChg>
      </pc:sldChg>
      <pc:sldChg chg="modSp ord">
        <pc:chgData name="Vahur Teppan" userId="0c7fc9d0d4b44aa7" providerId="LiveId" clId="{B7487E5F-A706-477B-A77C-1A0834E235EE}" dt="2018-06-01T10:04:09.597" v="4505" actId="207"/>
        <pc:sldMkLst>
          <pc:docMk/>
          <pc:sldMk cId="760328918" sldId="274"/>
        </pc:sldMkLst>
        <pc:spChg chg="mod">
          <ac:chgData name="Vahur Teppan" userId="0c7fc9d0d4b44aa7" providerId="LiveId" clId="{B7487E5F-A706-477B-A77C-1A0834E235EE}" dt="2018-05-31T14:26:23.827" v="914" actId="1076"/>
          <ac:spMkLst>
            <pc:docMk/>
            <pc:sldMk cId="760328918" sldId="274"/>
            <ac:spMk id="2" creationId="{6D4EE179-242F-444C-B3F5-E253A8FA5B5E}"/>
          </ac:spMkLst>
        </pc:spChg>
        <pc:spChg chg="mod">
          <ac:chgData name="Vahur Teppan" userId="0c7fc9d0d4b44aa7" providerId="LiveId" clId="{B7487E5F-A706-477B-A77C-1A0834E235EE}" dt="2018-06-01T10:04:09.597" v="4505" actId="207"/>
          <ac:spMkLst>
            <pc:docMk/>
            <pc:sldMk cId="760328918" sldId="274"/>
            <ac:spMk id="3" creationId="{1A884293-8E1A-4072-8F86-EB7090A956C3}"/>
          </ac:spMkLst>
        </pc:spChg>
      </pc:sldChg>
      <pc:sldChg chg="modSp ord">
        <pc:chgData name="Vahur Teppan" userId="0c7fc9d0d4b44aa7" providerId="LiveId" clId="{B7487E5F-A706-477B-A77C-1A0834E235EE}" dt="2018-06-01T10:00:07.027" v="4487" actId="207"/>
        <pc:sldMkLst>
          <pc:docMk/>
          <pc:sldMk cId="329833352" sldId="275"/>
        </pc:sldMkLst>
        <pc:spChg chg="mod">
          <ac:chgData name="Vahur Teppan" userId="0c7fc9d0d4b44aa7" providerId="LiveId" clId="{B7487E5F-A706-477B-A77C-1A0834E235EE}" dt="2018-05-31T14:35:40.746" v="1306" actId="1076"/>
          <ac:spMkLst>
            <pc:docMk/>
            <pc:sldMk cId="329833352" sldId="275"/>
            <ac:spMk id="2" creationId="{0F8CADC4-430D-4374-A12E-E85AF796922E}"/>
          </ac:spMkLst>
        </pc:spChg>
        <pc:spChg chg="mod">
          <ac:chgData name="Vahur Teppan" userId="0c7fc9d0d4b44aa7" providerId="LiveId" clId="{B7487E5F-A706-477B-A77C-1A0834E235EE}" dt="2018-06-01T10:00:07.027" v="4487" actId="207"/>
          <ac:spMkLst>
            <pc:docMk/>
            <pc:sldMk cId="329833352" sldId="275"/>
            <ac:spMk id="3" creationId="{09FB853F-4F0F-4FB1-9926-E3FC3CF2D7ED}"/>
          </ac:spMkLst>
        </pc:spChg>
      </pc:sldChg>
      <pc:sldChg chg="modSp ord">
        <pc:chgData name="Vahur Teppan" userId="0c7fc9d0d4b44aa7" providerId="LiveId" clId="{B7487E5F-A706-477B-A77C-1A0834E235EE}" dt="2018-06-01T10:05:04.325" v="4513" actId="207"/>
        <pc:sldMkLst>
          <pc:docMk/>
          <pc:sldMk cId="731608785" sldId="276"/>
        </pc:sldMkLst>
        <pc:spChg chg="mod">
          <ac:chgData name="Vahur Teppan" userId="0c7fc9d0d4b44aa7" providerId="LiveId" clId="{B7487E5F-A706-477B-A77C-1A0834E235EE}" dt="2018-05-31T22:06:56.830" v="3068" actId="1076"/>
          <ac:spMkLst>
            <pc:docMk/>
            <pc:sldMk cId="731608785" sldId="276"/>
            <ac:spMk id="2" creationId="{9B1D71FE-FADB-4E1F-81E8-188C88DF1027}"/>
          </ac:spMkLst>
        </pc:spChg>
        <pc:spChg chg="mod">
          <ac:chgData name="Vahur Teppan" userId="0c7fc9d0d4b44aa7" providerId="LiveId" clId="{B7487E5F-A706-477B-A77C-1A0834E235EE}" dt="2018-06-01T10:05:04.325" v="4513" actId="207"/>
          <ac:spMkLst>
            <pc:docMk/>
            <pc:sldMk cId="731608785" sldId="276"/>
            <ac:spMk id="3" creationId="{3F2CBD4F-020A-464F-B078-24C7529C81E7}"/>
          </ac:spMkLst>
        </pc:spChg>
      </pc:sldChg>
      <pc:sldChg chg="modSp ord">
        <pc:chgData name="Vahur Teppan" userId="0c7fc9d0d4b44aa7" providerId="LiveId" clId="{B7487E5F-A706-477B-A77C-1A0834E235EE}" dt="2018-05-31T22:12:39.865" v="3167"/>
        <pc:sldMkLst>
          <pc:docMk/>
          <pc:sldMk cId="1426710666" sldId="277"/>
        </pc:sldMkLst>
        <pc:spChg chg="mod">
          <ac:chgData name="Vahur Teppan" userId="0c7fc9d0d4b44aa7" providerId="LiveId" clId="{B7487E5F-A706-477B-A77C-1A0834E235EE}" dt="2018-05-31T22:09:00.912" v="3109" actId="1076"/>
          <ac:spMkLst>
            <pc:docMk/>
            <pc:sldMk cId="1426710666" sldId="277"/>
            <ac:spMk id="2" creationId="{BD7FDF78-EC60-49F9-96AA-0E0087DC260B}"/>
          </ac:spMkLst>
        </pc:spChg>
        <pc:spChg chg="mod">
          <ac:chgData name="Vahur Teppan" userId="0c7fc9d0d4b44aa7" providerId="LiveId" clId="{B7487E5F-A706-477B-A77C-1A0834E235EE}" dt="2018-05-31T22:09:26.903" v="3116" actId="1076"/>
          <ac:spMkLst>
            <pc:docMk/>
            <pc:sldMk cId="1426710666" sldId="277"/>
            <ac:spMk id="3" creationId="{99B799A6-5585-406A-8A8A-4B239C547DB3}"/>
          </ac:spMkLst>
        </pc:spChg>
      </pc:sldChg>
      <pc:sldChg chg="delSp modSp ord">
        <pc:chgData name="Vahur Teppan" userId="0c7fc9d0d4b44aa7" providerId="LiveId" clId="{B7487E5F-A706-477B-A77C-1A0834E235EE}" dt="2018-06-01T10:06:09.496" v="4520" actId="207"/>
        <pc:sldMkLst>
          <pc:docMk/>
          <pc:sldMk cId="1923993871" sldId="278"/>
        </pc:sldMkLst>
        <pc:spChg chg="mod">
          <ac:chgData name="Vahur Teppan" userId="0c7fc9d0d4b44aa7" providerId="LiveId" clId="{B7487E5F-A706-477B-A77C-1A0834E235EE}" dt="2018-05-31T22:20:21.413" v="3290" actId="1076"/>
          <ac:spMkLst>
            <pc:docMk/>
            <pc:sldMk cId="1923993871" sldId="278"/>
            <ac:spMk id="2" creationId="{6C04AC12-5A9A-4E07-9A4B-17C3C926BC27}"/>
          </ac:spMkLst>
        </pc:spChg>
        <pc:spChg chg="mod">
          <ac:chgData name="Vahur Teppan" userId="0c7fc9d0d4b44aa7" providerId="LiveId" clId="{B7487E5F-A706-477B-A77C-1A0834E235EE}" dt="2018-06-01T10:06:09.496" v="4520" actId="207"/>
          <ac:spMkLst>
            <pc:docMk/>
            <pc:sldMk cId="1923993871" sldId="278"/>
            <ac:spMk id="3" creationId="{AB3276B9-646E-4871-8C97-0C6C2DB1FB74}"/>
          </ac:spMkLst>
        </pc:spChg>
        <pc:spChg chg="del">
          <ac:chgData name="Vahur Teppan" userId="0c7fc9d0d4b44aa7" providerId="LiveId" clId="{B7487E5F-A706-477B-A77C-1A0834E235EE}" dt="2018-05-31T22:19:59.814" v="3277" actId="478"/>
          <ac:spMkLst>
            <pc:docMk/>
            <pc:sldMk cId="1923993871" sldId="278"/>
            <ac:spMk id="5" creationId="{8A4F40F4-088F-4D36-9CE0-2B668501B9B3}"/>
          </ac:spMkLst>
        </pc:spChg>
      </pc:sldChg>
      <pc:sldChg chg="modSp del ord">
        <pc:chgData name="Vahur Teppan" userId="0c7fc9d0d4b44aa7" providerId="LiveId" clId="{B7487E5F-A706-477B-A77C-1A0834E235EE}" dt="2018-05-31T22:49:19.327" v="4028" actId="2696"/>
        <pc:sldMkLst>
          <pc:docMk/>
          <pc:sldMk cId="1325132772" sldId="279"/>
        </pc:sldMkLst>
        <pc:spChg chg="mod">
          <ac:chgData name="Vahur Teppan" userId="0c7fc9d0d4b44aa7" providerId="LiveId" clId="{B7487E5F-A706-477B-A77C-1A0834E235EE}" dt="2018-05-31T22:36:21.719" v="3574" actId="113"/>
          <ac:spMkLst>
            <pc:docMk/>
            <pc:sldMk cId="1325132772" sldId="279"/>
            <ac:spMk id="3" creationId="{59EB889C-1F79-4D1D-9E0C-AA11FE70A562}"/>
          </ac:spMkLst>
        </pc:spChg>
      </pc:sldChg>
      <pc:sldChg chg="delSp modSp ord">
        <pc:chgData name="Vahur Teppan" userId="0c7fc9d0d4b44aa7" providerId="LiveId" clId="{B7487E5F-A706-477B-A77C-1A0834E235EE}" dt="2018-05-31T22:19:16.490" v="3271" actId="478"/>
        <pc:sldMkLst>
          <pc:docMk/>
          <pc:sldMk cId="2851282201" sldId="280"/>
        </pc:sldMkLst>
        <pc:spChg chg="mod">
          <ac:chgData name="Vahur Teppan" userId="0c7fc9d0d4b44aa7" providerId="LiveId" clId="{B7487E5F-A706-477B-A77C-1A0834E235EE}" dt="2018-05-31T22:19:10.633" v="3270" actId="113"/>
          <ac:spMkLst>
            <pc:docMk/>
            <pc:sldMk cId="2851282201" sldId="280"/>
            <ac:spMk id="3" creationId="{D1BDCB0B-764D-4C22-A7D6-B472F2E85144}"/>
          </ac:spMkLst>
        </pc:spChg>
        <pc:spChg chg="mod">
          <ac:chgData name="Vahur Teppan" userId="0c7fc9d0d4b44aa7" providerId="LiveId" clId="{B7487E5F-A706-477B-A77C-1A0834E235EE}" dt="2018-05-31T22:18:35.862" v="3261" actId="1076"/>
          <ac:spMkLst>
            <pc:docMk/>
            <pc:sldMk cId="2851282201" sldId="280"/>
            <ac:spMk id="4" creationId="{0BD95742-AB1D-4116-8662-29FFC1639F73}"/>
          </ac:spMkLst>
        </pc:spChg>
        <pc:spChg chg="del">
          <ac:chgData name="Vahur Teppan" userId="0c7fc9d0d4b44aa7" providerId="LiveId" clId="{B7487E5F-A706-477B-A77C-1A0834E235EE}" dt="2018-05-31T22:19:16.490" v="3271" actId="478"/>
          <ac:spMkLst>
            <pc:docMk/>
            <pc:sldMk cId="2851282201" sldId="280"/>
            <ac:spMk id="6" creationId="{3E3B2B54-0110-4C62-8F8C-7ACC9410B66B}"/>
          </ac:spMkLst>
        </pc:spChg>
      </pc:sldChg>
      <pc:sldChg chg="modSp ord">
        <pc:chgData name="Vahur Teppan" userId="0c7fc9d0d4b44aa7" providerId="LiveId" clId="{B7487E5F-A706-477B-A77C-1A0834E235EE}" dt="2018-06-01T10:02:59.705" v="4496" actId="207"/>
        <pc:sldMkLst>
          <pc:docMk/>
          <pc:sldMk cId="251468514" sldId="281"/>
        </pc:sldMkLst>
        <pc:spChg chg="mod">
          <ac:chgData name="Vahur Teppan" userId="0c7fc9d0d4b44aa7" providerId="LiveId" clId="{B7487E5F-A706-477B-A77C-1A0834E235EE}" dt="2018-05-31T22:23:12.430" v="3379" actId="1076"/>
          <ac:spMkLst>
            <pc:docMk/>
            <pc:sldMk cId="251468514" sldId="281"/>
            <ac:spMk id="2" creationId="{C334F9A8-BA9A-43A6-A6B7-461B054AE238}"/>
          </ac:spMkLst>
        </pc:spChg>
        <pc:spChg chg="mod">
          <ac:chgData name="Vahur Teppan" userId="0c7fc9d0d4b44aa7" providerId="LiveId" clId="{B7487E5F-A706-477B-A77C-1A0834E235EE}" dt="2018-06-01T10:02:59.705" v="4496" actId="207"/>
          <ac:spMkLst>
            <pc:docMk/>
            <pc:sldMk cId="251468514" sldId="281"/>
            <ac:spMk id="3" creationId="{E3DA0F53-68F3-4EF5-8728-17A02B31B2BD}"/>
          </ac:spMkLst>
        </pc:spChg>
      </pc:sldChg>
      <pc:sldChg chg="modSp">
        <pc:chgData name="Vahur Teppan" userId="0c7fc9d0d4b44aa7" providerId="LiveId" clId="{B7487E5F-A706-477B-A77C-1A0834E235EE}" dt="2018-06-01T10:05:43.564" v="4515" actId="1076"/>
        <pc:sldMkLst>
          <pc:docMk/>
          <pc:sldMk cId="1853122599" sldId="282"/>
        </pc:sldMkLst>
        <pc:spChg chg="mod">
          <ac:chgData name="Vahur Teppan" userId="0c7fc9d0d4b44aa7" providerId="LiveId" clId="{B7487E5F-A706-477B-A77C-1A0834E235EE}" dt="2018-06-01T10:05:43.564" v="4515" actId="1076"/>
          <ac:spMkLst>
            <pc:docMk/>
            <pc:sldMk cId="1853122599" sldId="282"/>
            <ac:spMk id="2" creationId="{F08B6F86-B0B0-4FB3-8233-124D4178187A}"/>
          </ac:spMkLst>
        </pc:spChg>
        <pc:spChg chg="mod">
          <ac:chgData name="Vahur Teppan" userId="0c7fc9d0d4b44aa7" providerId="LiveId" clId="{B7487E5F-A706-477B-A77C-1A0834E235EE}" dt="2018-05-31T22:27:43.681" v="3458" actId="113"/>
          <ac:spMkLst>
            <pc:docMk/>
            <pc:sldMk cId="1853122599" sldId="282"/>
            <ac:spMk id="3" creationId="{E1B26D06-26DA-4A35-A190-90A115F3FFA0}"/>
          </ac:spMkLst>
        </pc:spChg>
      </pc:sldChg>
      <pc:sldChg chg="modSp ord">
        <pc:chgData name="Vahur Teppan" userId="0c7fc9d0d4b44aa7" providerId="LiveId" clId="{B7487E5F-A706-477B-A77C-1A0834E235EE}" dt="2018-06-01T10:01:24.640" v="4489" actId="207"/>
        <pc:sldMkLst>
          <pc:docMk/>
          <pc:sldMk cId="3380420596" sldId="283"/>
        </pc:sldMkLst>
        <pc:spChg chg="mod">
          <ac:chgData name="Vahur Teppan" userId="0c7fc9d0d4b44aa7" providerId="LiveId" clId="{B7487E5F-A706-477B-A77C-1A0834E235EE}" dt="2018-05-31T22:10:41.150" v="3140" actId="1076"/>
          <ac:spMkLst>
            <pc:docMk/>
            <pc:sldMk cId="3380420596" sldId="283"/>
            <ac:spMk id="2" creationId="{00BE3E36-C342-4BED-812A-CD1DEFAE5B43}"/>
          </ac:spMkLst>
        </pc:spChg>
        <pc:spChg chg="mod">
          <ac:chgData name="Vahur Teppan" userId="0c7fc9d0d4b44aa7" providerId="LiveId" clId="{B7487E5F-A706-477B-A77C-1A0834E235EE}" dt="2018-06-01T10:01:24.640" v="4489" actId="207"/>
          <ac:spMkLst>
            <pc:docMk/>
            <pc:sldMk cId="3380420596" sldId="283"/>
            <ac:spMk id="3" creationId="{799734FE-CF93-41C0-9858-C341C0A630C4}"/>
          </ac:spMkLst>
        </pc:spChg>
      </pc:sldChg>
      <pc:sldChg chg="modSp ord">
        <pc:chgData name="Vahur Teppan" userId="0c7fc9d0d4b44aa7" providerId="LiveId" clId="{B7487E5F-A706-477B-A77C-1A0834E235EE}" dt="2018-06-01T10:02:12.608" v="4494" actId="207"/>
        <pc:sldMkLst>
          <pc:docMk/>
          <pc:sldMk cId="850189436" sldId="284"/>
        </pc:sldMkLst>
        <pc:spChg chg="mod">
          <ac:chgData name="Vahur Teppan" userId="0c7fc9d0d4b44aa7" providerId="LiveId" clId="{B7487E5F-A706-477B-A77C-1A0834E235EE}" dt="2018-05-31T22:16:17.950" v="3220" actId="1076"/>
          <ac:spMkLst>
            <pc:docMk/>
            <pc:sldMk cId="850189436" sldId="284"/>
            <ac:spMk id="2" creationId="{E9FDCA89-A21D-473D-BE45-317BB7B3EC74}"/>
          </ac:spMkLst>
        </pc:spChg>
        <pc:spChg chg="mod">
          <ac:chgData name="Vahur Teppan" userId="0c7fc9d0d4b44aa7" providerId="LiveId" clId="{B7487E5F-A706-477B-A77C-1A0834E235EE}" dt="2018-06-01T10:02:12.608" v="4494" actId="207"/>
          <ac:spMkLst>
            <pc:docMk/>
            <pc:sldMk cId="850189436" sldId="284"/>
            <ac:spMk id="3" creationId="{F73190DD-C3DB-41C5-9BB5-6911D949F529}"/>
          </ac:spMkLst>
        </pc:spChg>
      </pc:sldChg>
      <pc:sldChg chg="addSp delSp modSp">
        <pc:chgData name="Vahur Teppan" userId="0c7fc9d0d4b44aa7" providerId="LiveId" clId="{B7487E5F-A706-477B-A77C-1A0834E235EE}" dt="2018-06-01T10:07:34.193" v="4526" actId="207"/>
        <pc:sldMkLst>
          <pc:docMk/>
          <pc:sldMk cId="2804838145" sldId="285"/>
        </pc:sldMkLst>
        <pc:spChg chg="del">
          <ac:chgData name="Vahur Teppan" userId="0c7fc9d0d4b44aa7" providerId="LiveId" clId="{B7487E5F-A706-477B-A77C-1A0834E235EE}" dt="2018-05-31T22:28:56.017" v="3485" actId="478"/>
          <ac:spMkLst>
            <pc:docMk/>
            <pc:sldMk cId="2804838145" sldId="285"/>
            <ac:spMk id="2" creationId="{9CF91431-28F0-445E-B20E-D9843CCF9C77}"/>
          </ac:spMkLst>
        </pc:spChg>
        <pc:spChg chg="mod">
          <ac:chgData name="Vahur Teppan" userId="0c7fc9d0d4b44aa7" providerId="LiveId" clId="{B7487E5F-A706-477B-A77C-1A0834E235EE}" dt="2018-06-01T10:07:34.193" v="4526" actId="207"/>
          <ac:spMkLst>
            <pc:docMk/>
            <pc:sldMk cId="2804838145" sldId="285"/>
            <ac:spMk id="3" creationId="{1C00166A-0E22-49B7-B7B8-B02B299A69B2}"/>
          </ac:spMkLst>
        </pc:spChg>
        <pc:spChg chg="del">
          <ac:chgData name="Vahur Teppan" userId="0c7fc9d0d4b44aa7" providerId="LiveId" clId="{B7487E5F-A706-477B-A77C-1A0834E235EE}" dt="2018-05-31T22:28:33.078" v="3480" actId="478"/>
          <ac:spMkLst>
            <pc:docMk/>
            <pc:sldMk cId="2804838145" sldId="285"/>
            <ac:spMk id="5" creationId="{D826A125-6F26-4588-B004-258D9E3587D8}"/>
          </ac:spMkLst>
        </pc:spChg>
        <pc:spChg chg="add del mod">
          <ac:chgData name="Vahur Teppan" userId="0c7fc9d0d4b44aa7" providerId="LiveId" clId="{B7487E5F-A706-477B-A77C-1A0834E235EE}" dt="2018-05-31T22:28:58.239" v="3486" actId="478"/>
          <ac:spMkLst>
            <pc:docMk/>
            <pc:sldMk cId="2804838145" sldId="285"/>
            <ac:spMk id="7" creationId="{C9E43AFB-AD2C-4E18-A10F-C43631506762}"/>
          </ac:spMkLst>
        </pc:spChg>
        <pc:spChg chg="add mod">
          <ac:chgData name="Vahur Teppan" userId="0c7fc9d0d4b44aa7" providerId="LiveId" clId="{B7487E5F-A706-477B-A77C-1A0834E235EE}" dt="2018-05-31T22:31:58.348" v="3544" actId="1076"/>
          <ac:spMkLst>
            <pc:docMk/>
            <pc:sldMk cId="2804838145" sldId="285"/>
            <ac:spMk id="8" creationId="{DE6366CE-8578-4313-BBA9-83463690C151}"/>
          </ac:spMkLst>
        </pc:spChg>
      </pc:sldChg>
      <pc:sldChg chg="modSp del">
        <pc:chgData name="Vahur Teppan" userId="0c7fc9d0d4b44aa7" providerId="LiveId" clId="{B7487E5F-A706-477B-A77C-1A0834E235EE}" dt="2018-05-31T22:30:07.863" v="3500" actId="2696"/>
        <pc:sldMkLst>
          <pc:docMk/>
          <pc:sldMk cId="3542521827" sldId="286"/>
        </pc:sldMkLst>
        <pc:spChg chg="mod">
          <ac:chgData name="Vahur Teppan" userId="0c7fc9d0d4b44aa7" providerId="LiveId" clId="{B7487E5F-A706-477B-A77C-1A0834E235EE}" dt="2018-05-31T22:29:52.925" v="3495" actId="27636"/>
          <ac:spMkLst>
            <pc:docMk/>
            <pc:sldMk cId="3542521827" sldId="286"/>
            <ac:spMk id="3" creationId="{F5FAE72C-DF31-4330-A9F0-C94B4EA3663C}"/>
          </ac:spMkLst>
        </pc:spChg>
      </pc:sldChg>
      <pc:sldChg chg="delSp modSp del">
        <pc:chgData name="Vahur Teppan" userId="0c7fc9d0d4b44aa7" providerId="LiveId" clId="{B7487E5F-A706-477B-A77C-1A0834E235EE}" dt="2018-05-31T22:31:07.533" v="3526" actId="2696"/>
        <pc:sldMkLst>
          <pc:docMk/>
          <pc:sldMk cId="2666410210" sldId="287"/>
        </pc:sldMkLst>
        <pc:spChg chg="del">
          <ac:chgData name="Vahur Teppan" userId="0c7fc9d0d4b44aa7" providerId="LiveId" clId="{B7487E5F-A706-477B-A77C-1A0834E235EE}" dt="2018-05-31T22:30:16.239" v="3501" actId="478"/>
          <ac:spMkLst>
            <pc:docMk/>
            <pc:sldMk cId="2666410210" sldId="287"/>
            <ac:spMk id="2" creationId="{97EE7E0E-200F-42C6-9D1E-0CFCBA28B4A6}"/>
          </ac:spMkLst>
        </pc:spChg>
        <pc:spChg chg="mod">
          <ac:chgData name="Vahur Teppan" userId="0c7fc9d0d4b44aa7" providerId="LiveId" clId="{B7487E5F-A706-477B-A77C-1A0834E235EE}" dt="2018-05-31T22:30:50.672" v="3512" actId="27636"/>
          <ac:spMkLst>
            <pc:docMk/>
            <pc:sldMk cId="2666410210" sldId="287"/>
            <ac:spMk id="3" creationId="{02C309C8-D1A5-4305-BA97-54191D39BB17}"/>
          </ac:spMkLst>
        </pc:spChg>
      </pc:sldChg>
      <pc:sldChg chg="addSp delSp modSp">
        <pc:chgData name="Vahur Teppan" userId="0c7fc9d0d4b44aa7" providerId="LiveId" clId="{B7487E5F-A706-477B-A77C-1A0834E235EE}" dt="2018-05-31T22:32:39.269" v="3552" actId="1076"/>
        <pc:sldMkLst>
          <pc:docMk/>
          <pc:sldMk cId="2319478794" sldId="288"/>
        </pc:sldMkLst>
        <pc:spChg chg="add del mod">
          <ac:chgData name="Vahur Teppan" userId="0c7fc9d0d4b44aa7" providerId="LiveId" clId="{B7487E5F-A706-477B-A77C-1A0834E235EE}" dt="2018-05-31T22:32:39.269" v="3552" actId="1076"/>
          <ac:spMkLst>
            <pc:docMk/>
            <pc:sldMk cId="2319478794" sldId="288"/>
            <ac:spMk id="2" creationId="{96EB1FC1-23A8-45DC-9684-0CD6E4387D23}"/>
          </ac:spMkLst>
        </pc:spChg>
        <pc:spChg chg="del mod">
          <ac:chgData name="Vahur Teppan" userId="0c7fc9d0d4b44aa7" providerId="LiveId" clId="{B7487E5F-A706-477B-A77C-1A0834E235EE}" dt="2018-05-31T13:51:53.879" v="161" actId="478"/>
          <ac:spMkLst>
            <pc:docMk/>
            <pc:sldMk cId="2319478794" sldId="288"/>
            <ac:spMk id="3" creationId="{C31E985E-545C-4EBD-847F-A5540C34A6F8}"/>
          </ac:spMkLst>
        </pc:spChg>
        <pc:spChg chg="mod">
          <ac:chgData name="Vahur Teppan" userId="0c7fc9d0d4b44aa7" providerId="LiveId" clId="{B7487E5F-A706-477B-A77C-1A0834E235EE}" dt="2018-05-31T22:32:26.501" v="3548" actId="1076"/>
          <ac:spMkLst>
            <pc:docMk/>
            <pc:sldMk cId="2319478794" sldId="288"/>
            <ac:spMk id="5" creationId="{AFA84B8E-4A5C-4785-B40C-7D41030365B4}"/>
          </ac:spMkLst>
        </pc:spChg>
        <pc:spChg chg="add del mod">
          <ac:chgData name="Vahur Teppan" userId="0c7fc9d0d4b44aa7" providerId="LiveId" clId="{B7487E5F-A706-477B-A77C-1A0834E235EE}" dt="2018-05-31T13:51:56.985" v="162" actId="478"/>
          <ac:spMkLst>
            <pc:docMk/>
            <pc:sldMk cId="2319478794" sldId="288"/>
            <ac:spMk id="7" creationId="{055ABF7E-FCAA-4B73-B1FB-5B6594001D40}"/>
          </ac:spMkLst>
        </pc:spChg>
        <pc:spChg chg="add del mod">
          <ac:chgData name="Vahur Teppan" userId="0c7fc9d0d4b44aa7" providerId="LiveId" clId="{B7487E5F-A706-477B-A77C-1A0834E235EE}" dt="2018-05-31T13:52:53.633" v="179"/>
          <ac:spMkLst>
            <pc:docMk/>
            <pc:sldMk cId="2319478794" sldId="288"/>
            <ac:spMk id="8" creationId="{E3C416BE-5BF7-4B0A-B465-E71B4ED6FB8C}"/>
          </ac:spMkLst>
        </pc:spChg>
        <pc:spChg chg="add del mod">
          <ac:chgData name="Vahur Teppan" userId="0c7fc9d0d4b44aa7" providerId="LiveId" clId="{B7487E5F-A706-477B-A77C-1A0834E235EE}" dt="2018-05-31T14:00:55.718" v="192" actId="478"/>
          <ac:spMkLst>
            <pc:docMk/>
            <pc:sldMk cId="2319478794" sldId="288"/>
            <ac:spMk id="10" creationId="{C617182B-8E82-4784-B325-B9A5FDE85F3E}"/>
          </ac:spMkLst>
        </pc:spChg>
      </pc:sldChg>
      <pc:sldChg chg="modSp">
        <pc:chgData name="Vahur Teppan" userId="0c7fc9d0d4b44aa7" providerId="LiveId" clId="{B7487E5F-A706-477B-A77C-1A0834E235EE}" dt="2018-06-01T10:08:25.487" v="4529" actId="207"/>
        <pc:sldMkLst>
          <pc:docMk/>
          <pc:sldMk cId="662931923" sldId="289"/>
        </pc:sldMkLst>
        <pc:spChg chg="mod">
          <ac:chgData name="Vahur Teppan" userId="0c7fc9d0d4b44aa7" providerId="LiveId" clId="{B7487E5F-A706-477B-A77C-1A0834E235EE}" dt="2018-06-01T10:08:25.487" v="4529" actId="207"/>
          <ac:spMkLst>
            <pc:docMk/>
            <pc:sldMk cId="662931923" sldId="289"/>
            <ac:spMk id="3" creationId="{8F7EF45F-E9BE-4B63-8B57-95F9C16BDE8B}"/>
          </ac:spMkLst>
        </pc:spChg>
      </pc:sldChg>
      <pc:sldChg chg="modSp">
        <pc:chgData name="Vahur Teppan" userId="0c7fc9d0d4b44aa7" providerId="LiveId" clId="{B7487E5F-A706-477B-A77C-1A0834E235EE}" dt="2018-05-31T22:33:33.558" v="3558" actId="207"/>
        <pc:sldMkLst>
          <pc:docMk/>
          <pc:sldMk cId="3315478995" sldId="290"/>
        </pc:sldMkLst>
        <pc:spChg chg="mod">
          <ac:chgData name="Vahur Teppan" userId="0c7fc9d0d4b44aa7" providerId="LiveId" clId="{B7487E5F-A706-477B-A77C-1A0834E235EE}" dt="2018-05-31T22:33:33.558" v="3558" actId="207"/>
          <ac:spMkLst>
            <pc:docMk/>
            <pc:sldMk cId="3315478995" sldId="290"/>
            <ac:spMk id="3" creationId="{4F282826-92EB-46FC-BFB3-D838E787C801}"/>
          </ac:spMkLst>
        </pc:spChg>
      </pc:sldChg>
      <pc:sldChg chg="modSp">
        <pc:chgData name="Vahur Teppan" userId="0c7fc9d0d4b44aa7" providerId="LiveId" clId="{B7487E5F-A706-477B-A77C-1A0834E235EE}" dt="2018-06-01T10:08:55.782" v="4532" actId="207"/>
        <pc:sldMkLst>
          <pc:docMk/>
          <pc:sldMk cId="2122801683" sldId="291"/>
        </pc:sldMkLst>
        <pc:spChg chg="mod">
          <ac:chgData name="Vahur Teppan" userId="0c7fc9d0d4b44aa7" providerId="LiveId" clId="{B7487E5F-A706-477B-A77C-1A0834E235EE}" dt="2018-06-01T10:08:55.782" v="4532" actId="207"/>
          <ac:spMkLst>
            <pc:docMk/>
            <pc:sldMk cId="2122801683" sldId="291"/>
            <ac:spMk id="3" creationId="{4FD74F9B-BAD0-4C71-9231-7D3E2370C94E}"/>
          </ac:spMkLst>
        </pc:spChg>
      </pc:sldChg>
      <pc:sldChg chg="modSp">
        <pc:chgData name="Vahur Teppan" userId="0c7fc9d0d4b44aa7" providerId="LiveId" clId="{B7487E5F-A706-477B-A77C-1A0834E235EE}" dt="2018-06-01T10:10:20.157" v="4540" actId="207"/>
        <pc:sldMkLst>
          <pc:docMk/>
          <pc:sldMk cId="3915940883" sldId="292"/>
        </pc:sldMkLst>
        <pc:spChg chg="mod">
          <ac:chgData name="Vahur Teppan" userId="0c7fc9d0d4b44aa7" providerId="LiveId" clId="{B7487E5F-A706-477B-A77C-1A0834E235EE}" dt="2018-06-01T10:10:20.157" v="4540" actId="207"/>
          <ac:spMkLst>
            <pc:docMk/>
            <pc:sldMk cId="3915940883" sldId="292"/>
            <ac:spMk id="3" creationId="{5CB775B8-1C0D-4536-A6A7-F38F9754713A}"/>
          </ac:spMkLst>
        </pc:spChg>
      </pc:sldChg>
      <pc:sldChg chg="modSp del">
        <pc:chgData name="Vahur Teppan" userId="0c7fc9d0d4b44aa7" providerId="LiveId" clId="{B7487E5F-A706-477B-A77C-1A0834E235EE}" dt="2018-06-01T10:10:35.870" v="4541" actId="2696"/>
        <pc:sldMkLst>
          <pc:docMk/>
          <pc:sldMk cId="1443618655" sldId="293"/>
        </pc:sldMkLst>
        <pc:spChg chg="mod">
          <ac:chgData name="Vahur Teppan" userId="0c7fc9d0d4b44aa7" providerId="LiveId" clId="{B7487E5F-A706-477B-A77C-1A0834E235EE}" dt="2018-05-31T22:34:50.300" v="3567" actId="1076"/>
          <ac:spMkLst>
            <pc:docMk/>
            <pc:sldMk cId="1443618655" sldId="293"/>
            <ac:spMk id="2" creationId="{30DFC4DB-AAAD-4DAF-A8CC-7AFD8718250E}"/>
          </ac:spMkLst>
        </pc:spChg>
        <pc:spChg chg="mod">
          <ac:chgData name="Vahur Teppan" userId="0c7fc9d0d4b44aa7" providerId="LiveId" clId="{B7487E5F-A706-477B-A77C-1A0834E235EE}" dt="2018-05-31T22:34:54.060" v="3568" actId="1076"/>
          <ac:spMkLst>
            <pc:docMk/>
            <pc:sldMk cId="1443618655" sldId="293"/>
            <ac:spMk id="3" creationId="{7D7B0E06-85E2-456D-8E91-1B66A8B14C01}"/>
          </ac:spMkLst>
        </pc:spChg>
      </pc:sldChg>
      <pc:sldChg chg="modSp">
        <pc:chgData name="Vahur Teppan" userId="0c7fc9d0d4b44aa7" providerId="LiveId" clId="{B7487E5F-A706-477B-A77C-1A0834E235EE}" dt="2018-06-01T10:10:50.999" v="4543" actId="207"/>
        <pc:sldMkLst>
          <pc:docMk/>
          <pc:sldMk cId="3475177213" sldId="294"/>
        </pc:sldMkLst>
        <pc:spChg chg="mod">
          <ac:chgData name="Vahur Teppan" userId="0c7fc9d0d4b44aa7" providerId="LiveId" clId="{B7487E5F-A706-477B-A77C-1A0834E235EE}" dt="2018-05-31T13:49:35.942" v="113" actId="255"/>
          <ac:spMkLst>
            <pc:docMk/>
            <pc:sldMk cId="3475177213" sldId="294"/>
            <ac:spMk id="2" creationId="{7114B640-77F8-4ECF-9146-06798972B93C}"/>
          </ac:spMkLst>
        </pc:spChg>
        <pc:spChg chg="mod">
          <ac:chgData name="Vahur Teppan" userId="0c7fc9d0d4b44aa7" providerId="LiveId" clId="{B7487E5F-A706-477B-A77C-1A0834E235EE}" dt="2018-06-01T10:10:50.999" v="4543" actId="207"/>
          <ac:spMkLst>
            <pc:docMk/>
            <pc:sldMk cId="3475177213" sldId="294"/>
            <ac:spMk id="3" creationId="{16FBD69E-CCBA-4B89-8724-48B0A09B4399}"/>
          </ac:spMkLst>
        </pc:spChg>
      </pc:sldChg>
      <pc:sldChg chg="modSp">
        <pc:chgData name="Vahur Teppan" userId="0c7fc9d0d4b44aa7" providerId="LiveId" clId="{B7487E5F-A706-477B-A77C-1A0834E235EE}" dt="2018-06-01T10:11:11.933" v="4544" actId="207"/>
        <pc:sldMkLst>
          <pc:docMk/>
          <pc:sldMk cId="3533422073" sldId="295"/>
        </pc:sldMkLst>
        <pc:spChg chg="mod">
          <ac:chgData name="Vahur Teppan" userId="0c7fc9d0d4b44aa7" providerId="LiveId" clId="{B7487E5F-A706-477B-A77C-1A0834E235EE}" dt="2018-06-01T10:11:11.933" v="4544" actId="207"/>
          <ac:spMkLst>
            <pc:docMk/>
            <pc:sldMk cId="3533422073" sldId="295"/>
            <ac:spMk id="3" creationId="{C816119A-AC22-4821-B744-1709A767EA44}"/>
          </ac:spMkLst>
        </pc:spChg>
      </pc:sldChg>
      <pc:sldChg chg="modSp">
        <pc:chgData name="Vahur Teppan" userId="0c7fc9d0d4b44aa7" providerId="LiveId" clId="{B7487E5F-A706-477B-A77C-1A0834E235EE}" dt="2018-06-01T10:07:57.329" v="4527" actId="207"/>
        <pc:sldMkLst>
          <pc:docMk/>
          <pc:sldMk cId="2940490469" sldId="296"/>
        </pc:sldMkLst>
        <pc:spChg chg="mod">
          <ac:chgData name="Vahur Teppan" userId="0c7fc9d0d4b44aa7" providerId="LiveId" clId="{B7487E5F-A706-477B-A77C-1A0834E235EE}" dt="2018-06-01T10:07:57.329" v="4527" actId="207"/>
          <ac:spMkLst>
            <pc:docMk/>
            <pc:sldMk cId="2940490469" sldId="296"/>
            <ac:spMk id="3" creationId="{9DB6CD39-B7BF-46D1-8597-01A027D4741D}"/>
          </ac:spMkLst>
        </pc:spChg>
      </pc:sldChg>
      <pc:sldChg chg="addSp delSp modSp add ord">
        <pc:chgData name="Vahur Teppan" userId="0c7fc9d0d4b44aa7" providerId="LiveId" clId="{B7487E5F-A706-477B-A77C-1A0834E235EE}" dt="2018-06-01T10:06:27.892" v="4521"/>
        <pc:sldMkLst>
          <pc:docMk/>
          <pc:sldMk cId="4191634380" sldId="297"/>
        </pc:sldMkLst>
        <pc:spChg chg="mod">
          <ac:chgData name="Vahur Teppan" userId="0c7fc9d0d4b44aa7" providerId="LiveId" clId="{B7487E5F-A706-477B-A77C-1A0834E235EE}" dt="2018-06-01T10:05:13.333" v="4514" actId="403"/>
          <ac:spMkLst>
            <pc:docMk/>
            <pc:sldMk cId="4191634380" sldId="297"/>
            <ac:spMk id="2" creationId="{656F4F85-4088-4C93-99D1-C6D88016122B}"/>
          </ac:spMkLst>
        </pc:spChg>
        <pc:spChg chg="mod">
          <ac:chgData name="Vahur Teppan" userId="0c7fc9d0d4b44aa7" providerId="LiveId" clId="{B7487E5F-A706-477B-A77C-1A0834E235EE}" dt="2018-05-31T22:00:23.062" v="3033" actId="113"/>
          <ac:spMkLst>
            <pc:docMk/>
            <pc:sldMk cId="4191634380" sldId="297"/>
            <ac:spMk id="3" creationId="{7BAF2C3E-CF32-498D-92F8-EF1618F995C9}"/>
          </ac:spMkLst>
        </pc:spChg>
        <pc:spChg chg="add del">
          <ac:chgData name="Vahur Teppan" userId="0c7fc9d0d4b44aa7" providerId="LiveId" clId="{B7487E5F-A706-477B-A77C-1A0834E235EE}" dt="2018-05-31T14:13:55.270" v="349"/>
          <ac:spMkLst>
            <pc:docMk/>
            <pc:sldMk cId="4191634380" sldId="297"/>
            <ac:spMk id="4" creationId="{C5006E7A-D2DC-48C6-842C-460ADC704B6F}"/>
          </ac:spMkLst>
        </pc:spChg>
      </pc:sldChg>
      <pc:sldChg chg="modSp add">
        <pc:chgData name="Vahur Teppan" userId="0c7fc9d0d4b44aa7" providerId="LiveId" clId="{B7487E5F-A706-477B-A77C-1A0834E235EE}" dt="2018-05-31T23:24:34.813" v="4476" actId="20577"/>
        <pc:sldMkLst>
          <pc:docMk/>
          <pc:sldMk cId="40990543" sldId="298"/>
        </pc:sldMkLst>
        <pc:spChg chg="mod">
          <ac:chgData name="Vahur Teppan" userId="0c7fc9d0d4b44aa7" providerId="LiveId" clId="{B7487E5F-A706-477B-A77C-1A0834E235EE}" dt="2018-05-31T23:24:34.813" v="4476" actId="20577"/>
          <ac:spMkLst>
            <pc:docMk/>
            <pc:sldMk cId="40990543" sldId="298"/>
            <ac:spMk id="2" creationId="{2D61C423-1807-449D-BEB7-EFD6273086F0}"/>
          </ac:spMkLst>
        </pc:spChg>
        <pc:spChg chg="mod">
          <ac:chgData name="Vahur Teppan" userId="0c7fc9d0d4b44aa7" providerId="LiveId" clId="{B7487E5F-A706-477B-A77C-1A0834E235EE}" dt="2018-05-31T21:53:34.326" v="2808" actId="20577"/>
          <ac:spMkLst>
            <pc:docMk/>
            <pc:sldMk cId="40990543" sldId="298"/>
            <ac:spMk id="3" creationId="{6A417716-6410-4A7D-82D5-0C0B87611235}"/>
          </ac:spMkLst>
        </pc:spChg>
      </pc:sldChg>
      <pc:sldChg chg="delSp modSp add del">
        <pc:chgData name="Vahur Teppan" userId="0c7fc9d0d4b44aa7" providerId="LiveId" clId="{B7487E5F-A706-477B-A77C-1A0834E235EE}" dt="2018-05-31T19:47:23.733" v="1884" actId="2696"/>
        <pc:sldMkLst>
          <pc:docMk/>
          <pc:sldMk cId="1936041132" sldId="298"/>
        </pc:sldMkLst>
        <pc:spChg chg="del mod">
          <ac:chgData name="Vahur Teppan" userId="0c7fc9d0d4b44aa7" providerId="LiveId" clId="{B7487E5F-A706-477B-A77C-1A0834E235EE}" dt="2018-05-31T19:47:18.934" v="1883" actId="478"/>
          <ac:spMkLst>
            <pc:docMk/>
            <pc:sldMk cId="1936041132" sldId="298"/>
            <ac:spMk id="3" creationId="{6BD3A43F-EE62-4901-A68C-B33D18F532DF}"/>
          </ac:spMkLst>
        </pc:spChg>
      </pc:sldChg>
      <pc:sldChg chg="addSp delSp modSp add">
        <pc:chgData name="Vahur Teppan" userId="0c7fc9d0d4b44aa7" providerId="LiveId" clId="{B7487E5F-A706-477B-A77C-1A0834E235EE}" dt="2018-06-01T14:01:10.048" v="4800" actId="1076"/>
        <pc:sldMkLst>
          <pc:docMk/>
          <pc:sldMk cId="1822135144" sldId="299"/>
        </pc:sldMkLst>
        <pc:spChg chg="mod">
          <ac:chgData name="Vahur Teppan" userId="0c7fc9d0d4b44aa7" providerId="LiveId" clId="{B7487E5F-A706-477B-A77C-1A0834E235EE}" dt="2018-06-01T14:01:10.048" v="4800" actId="1076"/>
          <ac:spMkLst>
            <pc:docMk/>
            <pc:sldMk cId="1822135144" sldId="299"/>
            <ac:spMk id="2" creationId="{F7C38939-ACB8-4749-A03E-729F62EB0CE7}"/>
          </ac:spMkLst>
        </pc:spChg>
        <pc:spChg chg="add del">
          <ac:chgData name="Vahur Teppan" userId="0c7fc9d0d4b44aa7" providerId="LiveId" clId="{B7487E5F-A706-477B-A77C-1A0834E235EE}" dt="2018-05-31T21:02:39.105" v="2517" actId="931"/>
          <ac:spMkLst>
            <pc:docMk/>
            <pc:sldMk cId="1822135144" sldId="299"/>
            <ac:spMk id="3" creationId="{0C8679FF-081C-4A90-A77F-82853771018D}"/>
          </ac:spMkLst>
        </pc:spChg>
        <pc:spChg chg="add mod">
          <ac:chgData name="Vahur Teppan" userId="0c7fc9d0d4b44aa7" providerId="LiveId" clId="{B7487E5F-A706-477B-A77C-1A0834E235EE}" dt="2018-05-31T21:03:44.186" v="2558" actId="207"/>
          <ac:spMkLst>
            <pc:docMk/>
            <pc:sldMk cId="1822135144" sldId="299"/>
            <ac:spMk id="9" creationId="{58406A24-D87F-42F1-81C7-8E99004AC1D9}"/>
          </ac:spMkLst>
        </pc:spChg>
        <pc:spChg chg="add del mod">
          <ac:chgData name="Vahur Teppan" userId="0c7fc9d0d4b44aa7" providerId="LiveId" clId="{B7487E5F-A706-477B-A77C-1A0834E235EE}" dt="2018-05-31T21:04:51.396" v="2562" actId="931"/>
          <ac:spMkLst>
            <pc:docMk/>
            <pc:sldMk cId="1822135144" sldId="299"/>
            <ac:spMk id="11" creationId="{72248308-A851-4094-91CE-F718413A033B}"/>
          </ac:spMkLst>
        </pc:spChg>
        <pc:spChg chg="add del mod">
          <ac:chgData name="Vahur Teppan" userId="0c7fc9d0d4b44aa7" providerId="LiveId" clId="{B7487E5F-A706-477B-A77C-1A0834E235EE}" dt="2018-05-31T21:17:20.629" v="2608" actId="931"/>
          <ac:spMkLst>
            <pc:docMk/>
            <pc:sldMk cId="1822135144" sldId="299"/>
            <ac:spMk id="15" creationId="{D30DDCB6-DF04-441C-AE42-C176D253FA97}"/>
          </ac:spMkLst>
        </pc:spChg>
        <pc:graphicFrameChg chg="add del mod">
          <ac:chgData name="Vahur Teppan" userId="0c7fc9d0d4b44aa7" providerId="LiveId" clId="{B7487E5F-A706-477B-A77C-1A0834E235EE}" dt="2018-05-31T21:00:02.096" v="2510"/>
          <ac:graphicFrameMkLst>
            <pc:docMk/>
            <pc:sldMk cId="1822135144" sldId="299"/>
            <ac:graphicFrameMk id="4" creationId="{3D8D85DE-E9CF-43F3-B30C-B073B41F4E79}"/>
          </ac:graphicFrameMkLst>
        </pc:graphicFrameChg>
        <pc:graphicFrameChg chg="add del mod modGraphic">
          <ac:chgData name="Vahur Teppan" userId="0c7fc9d0d4b44aa7" providerId="LiveId" clId="{B7487E5F-A706-477B-A77C-1A0834E235EE}" dt="2018-05-31T21:01:35.056" v="2514"/>
          <ac:graphicFrameMkLst>
            <pc:docMk/>
            <pc:sldMk cId="1822135144" sldId="299"/>
            <ac:graphicFrameMk id="5" creationId="{FCA2CA32-7CBA-4AE3-9FA8-AE44A4335201}"/>
          </ac:graphicFrameMkLst>
        </pc:graphicFrameChg>
        <pc:graphicFrameChg chg="add del mod">
          <ac:chgData name="Vahur Teppan" userId="0c7fc9d0d4b44aa7" providerId="LiveId" clId="{B7487E5F-A706-477B-A77C-1A0834E235EE}" dt="2018-05-31T21:01:38.247" v="2516"/>
          <ac:graphicFrameMkLst>
            <pc:docMk/>
            <pc:sldMk cId="1822135144" sldId="299"/>
            <ac:graphicFrameMk id="6" creationId="{322CD662-792F-4A54-8950-93A9F9B7CB29}"/>
          </ac:graphicFrameMkLst>
        </pc:graphicFrameChg>
        <pc:picChg chg="add del mod">
          <ac:chgData name="Vahur Teppan" userId="0c7fc9d0d4b44aa7" providerId="LiveId" clId="{B7487E5F-A706-477B-A77C-1A0834E235EE}" dt="2018-05-31T21:04:44.127" v="2561" actId="478"/>
          <ac:picMkLst>
            <pc:docMk/>
            <pc:sldMk cId="1822135144" sldId="299"/>
            <ac:picMk id="8" creationId="{2181F95E-74A4-4EC8-874F-9277651A174A}"/>
          </ac:picMkLst>
        </pc:picChg>
        <pc:picChg chg="add del mod">
          <ac:chgData name="Vahur Teppan" userId="0c7fc9d0d4b44aa7" providerId="LiveId" clId="{B7487E5F-A706-477B-A77C-1A0834E235EE}" dt="2018-05-31T21:17:13.130" v="2607" actId="478"/>
          <ac:picMkLst>
            <pc:docMk/>
            <pc:sldMk cId="1822135144" sldId="299"/>
            <ac:picMk id="13" creationId="{E08276F7-D4AB-4DDA-995A-AF9048335D30}"/>
          </ac:picMkLst>
        </pc:picChg>
        <pc:picChg chg="add mod">
          <ac:chgData name="Vahur Teppan" userId="0c7fc9d0d4b44aa7" providerId="LiveId" clId="{B7487E5F-A706-477B-A77C-1A0834E235EE}" dt="2018-06-01T14:00:48.329" v="4767" actId="1076"/>
          <ac:picMkLst>
            <pc:docMk/>
            <pc:sldMk cId="1822135144" sldId="299"/>
            <ac:picMk id="17" creationId="{542062E0-CD2F-4C17-8E05-885185F43AB8}"/>
          </ac:picMkLst>
        </pc:picChg>
      </pc:sldChg>
      <pc:sldChg chg="addSp delSp modSp add">
        <pc:chgData name="Vahur Teppan" userId="0c7fc9d0d4b44aa7" providerId="LiveId" clId="{B7487E5F-A706-477B-A77C-1A0834E235EE}" dt="2018-06-01T14:04:31.125" v="4810" actId="1076"/>
        <pc:sldMkLst>
          <pc:docMk/>
          <pc:sldMk cId="3610326457" sldId="300"/>
        </pc:sldMkLst>
        <pc:spChg chg="mod">
          <ac:chgData name="Vahur Teppan" userId="0c7fc9d0d4b44aa7" providerId="LiveId" clId="{B7487E5F-A706-477B-A77C-1A0834E235EE}" dt="2018-05-31T21:54:54.133" v="2907" actId="1076"/>
          <ac:spMkLst>
            <pc:docMk/>
            <pc:sldMk cId="3610326457" sldId="300"/>
            <ac:spMk id="2" creationId="{DA7D2369-8CD0-44F1-B16C-9CFC5DB6DAA0}"/>
          </ac:spMkLst>
        </pc:spChg>
        <pc:spChg chg="del mod">
          <ac:chgData name="Vahur Teppan" userId="0c7fc9d0d4b44aa7" providerId="LiveId" clId="{B7487E5F-A706-477B-A77C-1A0834E235EE}" dt="2018-05-31T21:03:13.646" v="2540"/>
          <ac:spMkLst>
            <pc:docMk/>
            <pc:sldMk cId="3610326457" sldId="300"/>
            <ac:spMk id="3" creationId="{4BC0D6D9-9802-4811-8575-D7C687B89FD8}"/>
          </ac:spMkLst>
        </pc:spChg>
        <pc:spChg chg="add del mod">
          <ac:chgData name="Vahur Teppan" userId="0c7fc9d0d4b44aa7" providerId="LiveId" clId="{B7487E5F-A706-477B-A77C-1A0834E235EE}" dt="2018-05-31T21:54:32.058" v="2901" actId="931"/>
          <ac:spMkLst>
            <pc:docMk/>
            <pc:sldMk cId="3610326457" sldId="300"/>
            <ac:spMk id="4" creationId="{7B540998-76CF-4CC5-8C23-74B09CB61BC9}"/>
          </ac:spMkLst>
        </pc:spChg>
        <pc:spChg chg="add mod">
          <ac:chgData name="Vahur Teppan" userId="0c7fc9d0d4b44aa7" providerId="LiveId" clId="{B7487E5F-A706-477B-A77C-1A0834E235EE}" dt="2018-06-01T14:04:31.125" v="4810" actId="1076"/>
          <ac:spMkLst>
            <pc:docMk/>
            <pc:sldMk cId="3610326457" sldId="300"/>
            <ac:spMk id="7" creationId="{3AF0087A-CE70-4F50-818B-0431F894AFC8}"/>
          </ac:spMkLst>
        </pc:spChg>
        <pc:spChg chg="add del mod">
          <ac:chgData name="Vahur Teppan" userId="0c7fc9d0d4b44aa7" providerId="LiveId" clId="{B7487E5F-A706-477B-A77C-1A0834E235EE}" dt="2018-06-01T09:59:14.057" v="4481" actId="931"/>
          <ac:spMkLst>
            <pc:docMk/>
            <pc:sldMk cId="3610326457" sldId="300"/>
            <ac:spMk id="9" creationId="{A7F52CE6-BEB4-46EF-8024-24832355F34B}"/>
          </ac:spMkLst>
        </pc:spChg>
        <pc:picChg chg="add del mod">
          <ac:chgData name="Vahur Teppan" userId="0c7fc9d0d4b44aa7" providerId="LiveId" clId="{B7487E5F-A706-477B-A77C-1A0834E235EE}" dt="2018-06-01T09:59:05.553" v="4480" actId="478"/>
          <ac:picMkLst>
            <pc:docMk/>
            <pc:sldMk cId="3610326457" sldId="300"/>
            <ac:picMk id="6" creationId="{EA197434-BAC2-4280-B017-043E6667334E}"/>
          </ac:picMkLst>
        </pc:picChg>
        <pc:picChg chg="add mod">
          <ac:chgData name="Vahur Teppan" userId="0c7fc9d0d4b44aa7" providerId="LiveId" clId="{B7487E5F-A706-477B-A77C-1A0834E235EE}" dt="2018-06-01T09:59:23.661" v="4485" actId="1076"/>
          <ac:picMkLst>
            <pc:docMk/>
            <pc:sldMk cId="3610326457" sldId="300"/>
            <ac:picMk id="11" creationId="{9EE61C03-CA48-4E87-8782-7C8E9248F7FA}"/>
          </ac:picMkLst>
        </pc:picChg>
      </pc:sldChg>
      <pc:sldChg chg="addSp delSp modSp add">
        <pc:chgData name="Vahur Teppan" userId="0c7fc9d0d4b44aa7" providerId="LiveId" clId="{B7487E5F-A706-477B-A77C-1A0834E235EE}" dt="2018-05-31T21:57:37.543" v="2953" actId="1076"/>
        <pc:sldMkLst>
          <pc:docMk/>
          <pc:sldMk cId="1501070262" sldId="301"/>
        </pc:sldMkLst>
        <pc:spChg chg="add del mod">
          <ac:chgData name="Vahur Teppan" userId="0c7fc9d0d4b44aa7" providerId="LiveId" clId="{B7487E5F-A706-477B-A77C-1A0834E235EE}" dt="2018-05-31T21:57:01.920" v="2938" actId="1076"/>
          <ac:spMkLst>
            <pc:docMk/>
            <pc:sldMk cId="1501070262" sldId="301"/>
            <ac:spMk id="2" creationId="{CF941C78-9171-4ABD-86FF-62F82651078E}"/>
          </ac:spMkLst>
        </pc:spChg>
        <pc:spChg chg="mod">
          <ac:chgData name="Vahur Teppan" userId="0c7fc9d0d4b44aa7" providerId="LiveId" clId="{B7487E5F-A706-477B-A77C-1A0834E235EE}" dt="2018-05-31T21:57:37.543" v="2953" actId="1076"/>
          <ac:spMkLst>
            <pc:docMk/>
            <pc:sldMk cId="1501070262" sldId="301"/>
            <ac:spMk id="3" creationId="{4804429F-419F-45D2-A486-E9F24CB75C43}"/>
          </ac:spMkLst>
        </pc:spChg>
        <pc:spChg chg="add del">
          <ac:chgData name="Vahur Teppan" userId="0c7fc9d0d4b44aa7" providerId="LiveId" clId="{B7487E5F-A706-477B-A77C-1A0834E235EE}" dt="2018-05-31T21:56:27.390" v="2927"/>
          <ac:spMkLst>
            <pc:docMk/>
            <pc:sldMk cId="1501070262" sldId="301"/>
            <ac:spMk id="4" creationId="{246C6B3D-3130-4254-85BA-A247F8683733}"/>
          </ac:spMkLst>
        </pc:spChg>
        <pc:spChg chg="add del mod">
          <ac:chgData name="Vahur Teppan" userId="0c7fc9d0d4b44aa7" providerId="LiveId" clId="{B7487E5F-A706-477B-A77C-1A0834E235EE}" dt="2018-05-31T21:56:48.552" v="2934" actId="478"/>
          <ac:spMkLst>
            <pc:docMk/>
            <pc:sldMk cId="1501070262" sldId="301"/>
            <ac:spMk id="6" creationId="{5CCB6F5D-3CC8-45DD-9E96-A69998109ED9}"/>
          </ac:spMkLst>
        </pc:spChg>
      </pc:sldChg>
      <pc:sldChg chg="add del">
        <pc:chgData name="Vahur Teppan" userId="0c7fc9d0d4b44aa7" providerId="LiveId" clId="{B7487E5F-A706-477B-A77C-1A0834E235EE}" dt="2018-05-31T21:57:57.342" v="2956" actId="2696"/>
        <pc:sldMkLst>
          <pc:docMk/>
          <pc:sldMk cId="2205057033" sldId="302"/>
        </pc:sldMkLst>
      </pc:sldChg>
      <pc:sldChg chg="modSp add">
        <pc:chgData name="Vahur Teppan" userId="0c7fc9d0d4b44aa7" providerId="LiveId" clId="{B7487E5F-A706-477B-A77C-1A0834E235EE}" dt="2018-05-31T21:58:16.548" v="2977" actId="1076"/>
        <pc:sldMkLst>
          <pc:docMk/>
          <pc:sldMk cId="2907110284" sldId="303"/>
        </pc:sldMkLst>
        <pc:spChg chg="mod">
          <ac:chgData name="Vahur Teppan" userId="0c7fc9d0d4b44aa7" providerId="LiveId" clId="{B7487E5F-A706-477B-A77C-1A0834E235EE}" dt="2018-05-31T21:58:06.038" v="2959" actId="1076"/>
          <ac:spMkLst>
            <pc:docMk/>
            <pc:sldMk cId="2907110284" sldId="303"/>
            <ac:spMk id="2" creationId="{CF941C78-9171-4ABD-86FF-62F82651078E}"/>
          </ac:spMkLst>
        </pc:spChg>
        <pc:spChg chg="mod">
          <ac:chgData name="Vahur Teppan" userId="0c7fc9d0d4b44aa7" providerId="LiveId" clId="{B7487E5F-A706-477B-A77C-1A0834E235EE}" dt="2018-05-31T21:58:16.548" v="2977" actId="1076"/>
          <ac:spMkLst>
            <pc:docMk/>
            <pc:sldMk cId="2907110284" sldId="303"/>
            <ac:spMk id="3" creationId="{4804429F-419F-45D2-A486-E9F24CB75C43}"/>
          </ac:spMkLst>
        </pc:spChg>
      </pc:sldChg>
      <pc:sldChg chg="modSp add ord">
        <pc:chgData name="Vahur Teppan" userId="0c7fc9d0d4b44aa7" providerId="LiveId" clId="{B7487E5F-A706-477B-A77C-1A0834E235EE}" dt="2018-05-31T22:00:02.114" v="3031" actId="20577"/>
        <pc:sldMkLst>
          <pc:docMk/>
          <pc:sldMk cId="2879479852" sldId="304"/>
        </pc:sldMkLst>
        <pc:spChg chg="mod">
          <ac:chgData name="Vahur Teppan" userId="0c7fc9d0d4b44aa7" providerId="LiveId" clId="{B7487E5F-A706-477B-A77C-1A0834E235EE}" dt="2018-05-31T21:59:15.131" v="2984" actId="20577"/>
          <ac:spMkLst>
            <pc:docMk/>
            <pc:sldMk cId="2879479852" sldId="304"/>
            <ac:spMk id="2" creationId="{CF941C78-9171-4ABD-86FF-62F82651078E}"/>
          </ac:spMkLst>
        </pc:spChg>
        <pc:spChg chg="mod">
          <ac:chgData name="Vahur Teppan" userId="0c7fc9d0d4b44aa7" providerId="LiveId" clId="{B7487E5F-A706-477B-A77C-1A0834E235EE}" dt="2018-05-31T22:00:02.114" v="3031" actId="20577"/>
          <ac:spMkLst>
            <pc:docMk/>
            <pc:sldMk cId="2879479852" sldId="304"/>
            <ac:spMk id="3" creationId="{4804429F-419F-45D2-A486-E9F24CB75C43}"/>
          </ac:spMkLst>
        </pc:spChg>
      </pc:sldChg>
      <pc:sldChg chg="modSp add ord">
        <pc:chgData name="Vahur Teppan" userId="0c7fc9d0d4b44aa7" providerId="LiveId" clId="{B7487E5F-A706-477B-A77C-1A0834E235EE}" dt="2018-05-31T21:59:55.975" v="3030" actId="20577"/>
        <pc:sldMkLst>
          <pc:docMk/>
          <pc:sldMk cId="789595272" sldId="305"/>
        </pc:sldMkLst>
        <pc:spChg chg="mod">
          <ac:chgData name="Vahur Teppan" userId="0c7fc9d0d4b44aa7" providerId="LiveId" clId="{B7487E5F-A706-477B-A77C-1A0834E235EE}" dt="2018-05-31T21:59:40.345" v="3000" actId="20577"/>
          <ac:spMkLst>
            <pc:docMk/>
            <pc:sldMk cId="789595272" sldId="305"/>
            <ac:spMk id="2" creationId="{CF941C78-9171-4ABD-86FF-62F82651078E}"/>
          </ac:spMkLst>
        </pc:spChg>
        <pc:spChg chg="mod">
          <ac:chgData name="Vahur Teppan" userId="0c7fc9d0d4b44aa7" providerId="LiveId" clId="{B7487E5F-A706-477B-A77C-1A0834E235EE}" dt="2018-05-31T21:59:55.975" v="3030" actId="20577"/>
          <ac:spMkLst>
            <pc:docMk/>
            <pc:sldMk cId="789595272" sldId="305"/>
            <ac:spMk id="3" creationId="{4804429F-419F-45D2-A486-E9F24CB75C43}"/>
          </ac:spMkLst>
        </pc:spChg>
      </pc:sldChg>
      <pc:sldChg chg="addSp delSp modSp add ord">
        <pc:chgData name="Vahur Teppan" userId="0c7fc9d0d4b44aa7" providerId="LiveId" clId="{B7487E5F-A706-477B-A77C-1A0834E235EE}" dt="2018-05-31T22:12:54.744" v="3169"/>
        <pc:sldMkLst>
          <pc:docMk/>
          <pc:sldMk cId="2749869182" sldId="306"/>
        </pc:sldMkLst>
        <pc:spChg chg="del">
          <ac:chgData name="Vahur Teppan" userId="0c7fc9d0d4b44aa7" providerId="LiveId" clId="{B7487E5F-A706-477B-A77C-1A0834E235EE}" dt="2018-05-31T22:04:07.748" v="3044" actId="478"/>
          <ac:spMkLst>
            <pc:docMk/>
            <pc:sldMk cId="2749869182" sldId="306"/>
            <ac:spMk id="2" creationId="{5CE4233E-9612-43B4-9583-C8CB542DB76E}"/>
          </ac:spMkLst>
        </pc:spChg>
        <pc:spChg chg="add del mod">
          <ac:chgData name="Vahur Teppan" userId="0c7fc9d0d4b44aa7" providerId="LiveId" clId="{B7487E5F-A706-477B-A77C-1A0834E235EE}" dt="2018-05-31T22:04:05.759" v="3043" actId="478"/>
          <ac:spMkLst>
            <pc:docMk/>
            <pc:sldMk cId="2749869182" sldId="306"/>
            <ac:spMk id="3" creationId="{606B9389-F56A-429A-B852-611EB68F0174}"/>
          </ac:spMkLst>
        </pc:spChg>
        <pc:spChg chg="add del mod">
          <ac:chgData name="Vahur Teppan" userId="0c7fc9d0d4b44aa7" providerId="LiveId" clId="{B7487E5F-A706-477B-A77C-1A0834E235EE}" dt="2018-05-31T22:04:05.759" v="3043" actId="478"/>
          <ac:spMkLst>
            <pc:docMk/>
            <pc:sldMk cId="2749869182" sldId="306"/>
            <ac:spMk id="5" creationId="{39AA452F-E299-4932-AAC3-483256E56111}"/>
          </ac:spMkLst>
        </pc:spChg>
      </pc:sldChg>
      <pc:sldChg chg="add del">
        <pc:chgData name="Vahur Teppan" userId="0c7fc9d0d4b44aa7" providerId="LiveId" clId="{B7487E5F-A706-477B-A77C-1A0834E235EE}" dt="2018-05-31T22:28:18.525" v="3463" actId="2696"/>
        <pc:sldMkLst>
          <pc:docMk/>
          <pc:sldMk cId="1314900421" sldId="307"/>
        </pc:sldMkLst>
      </pc:sldChg>
      <pc:sldChg chg="modSp add ord">
        <pc:chgData name="Vahur Teppan" userId="0c7fc9d0d4b44aa7" providerId="LiveId" clId="{B7487E5F-A706-477B-A77C-1A0834E235EE}" dt="2018-05-31T22:28:26.103" v="3479" actId="20577"/>
        <pc:sldMkLst>
          <pc:docMk/>
          <pc:sldMk cId="932461938" sldId="308"/>
        </pc:sldMkLst>
        <pc:spChg chg="mod">
          <ac:chgData name="Vahur Teppan" userId="0c7fc9d0d4b44aa7" providerId="LiveId" clId="{B7487E5F-A706-477B-A77C-1A0834E235EE}" dt="2018-05-31T22:28:21.033" v="3465" actId="20577"/>
          <ac:spMkLst>
            <pc:docMk/>
            <pc:sldMk cId="932461938" sldId="308"/>
            <ac:spMk id="2" creationId="{CF941C78-9171-4ABD-86FF-62F82651078E}"/>
          </ac:spMkLst>
        </pc:spChg>
        <pc:spChg chg="mod">
          <ac:chgData name="Vahur Teppan" userId="0c7fc9d0d4b44aa7" providerId="LiveId" clId="{B7487E5F-A706-477B-A77C-1A0834E235EE}" dt="2018-05-31T22:28:26.103" v="3479" actId="20577"/>
          <ac:spMkLst>
            <pc:docMk/>
            <pc:sldMk cId="932461938" sldId="308"/>
            <ac:spMk id="3" creationId="{4804429F-419F-45D2-A486-E9F24CB75C43}"/>
          </ac:spMkLst>
        </pc:spChg>
      </pc:sldChg>
      <pc:sldChg chg="add del">
        <pc:chgData name="Vahur Teppan" userId="0c7fc9d0d4b44aa7" providerId="LiveId" clId="{B7487E5F-A706-477B-A77C-1A0834E235EE}" dt="2018-05-31T22:37:28.431" v="3578" actId="2696"/>
        <pc:sldMkLst>
          <pc:docMk/>
          <pc:sldMk cId="3366941747" sldId="309"/>
        </pc:sldMkLst>
      </pc:sldChg>
      <pc:sldChg chg="addSp delSp modSp add ord">
        <pc:chgData name="Vahur Teppan" userId="0c7fc9d0d4b44aa7" providerId="LiveId" clId="{B7487E5F-A706-477B-A77C-1A0834E235EE}" dt="2018-06-01T10:12:10.472" v="4688" actId="20577"/>
        <pc:sldMkLst>
          <pc:docMk/>
          <pc:sldMk cId="556608394" sldId="310"/>
        </pc:sldMkLst>
        <pc:spChg chg="add del mod">
          <ac:chgData name="Vahur Teppan" userId="0c7fc9d0d4b44aa7" providerId="LiveId" clId="{B7487E5F-A706-477B-A77C-1A0834E235EE}" dt="2018-06-01T10:12:10.472" v="4688" actId="20577"/>
          <ac:spMkLst>
            <pc:docMk/>
            <pc:sldMk cId="556608394" sldId="310"/>
            <ac:spMk id="2" creationId="{96EB1FC1-23A8-45DC-9684-0CD6E4387D23}"/>
          </ac:spMkLst>
        </pc:spChg>
        <pc:spChg chg="add del mod">
          <ac:chgData name="Vahur Teppan" userId="0c7fc9d0d4b44aa7" providerId="LiveId" clId="{B7487E5F-A706-477B-A77C-1A0834E235EE}" dt="2018-05-31T22:38:02.961" v="3642" actId="478"/>
          <ac:spMkLst>
            <pc:docMk/>
            <pc:sldMk cId="556608394" sldId="310"/>
            <ac:spMk id="4" creationId="{7C509A06-AEF0-46D0-8089-E43FDE7A8872}"/>
          </ac:spMkLst>
        </pc:spChg>
        <pc:spChg chg="mod">
          <ac:chgData name="Vahur Teppan" userId="0c7fc9d0d4b44aa7" providerId="LiveId" clId="{B7487E5F-A706-477B-A77C-1A0834E235EE}" dt="2018-05-31T22:38:09.069" v="3644" actId="1076"/>
          <ac:spMkLst>
            <pc:docMk/>
            <pc:sldMk cId="556608394" sldId="310"/>
            <ac:spMk id="5" creationId="{AFA84B8E-4A5C-4785-B40C-7D41030365B4}"/>
          </ac:spMkLst>
        </pc:spChg>
      </pc:sldChg>
      <pc:sldChg chg="modSp add">
        <pc:chgData name="Vahur Teppan" userId="0c7fc9d0d4b44aa7" providerId="LiveId" clId="{B7487E5F-A706-477B-A77C-1A0834E235EE}" dt="2018-06-01T10:12:26.505" v="4689" actId="207"/>
        <pc:sldMkLst>
          <pc:docMk/>
          <pc:sldMk cId="2276505329" sldId="311"/>
        </pc:sldMkLst>
        <pc:spChg chg="mod">
          <ac:chgData name="Vahur Teppan" userId="0c7fc9d0d4b44aa7" providerId="LiveId" clId="{B7487E5F-A706-477B-A77C-1A0834E235EE}" dt="2018-05-31T22:40:33.356" v="3731" actId="1076"/>
          <ac:spMkLst>
            <pc:docMk/>
            <pc:sldMk cId="2276505329" sldId="311"/>
            <ac:spMk id="2" creationId="{D1FCB6DD-EEEC-4C97-97F7-15A7964E2FBF}"/>
          </ac:spMkLst>
        </pc:spChg>
        <pc:spChg chg="mod">
          <ac:chgData name="Vahur Teppan" userId="0c7fc9d0d4b44aa7" providerId="LiveId" clId="{B7487E5F-A706-477B-A77C-1A0834E235EE}" dt="2018-06-01T10:12:26.505" v="4689" actId="207"/>
          <ac:spMkLst>
            <pc:docMk/>
            <pc:sldMk cId="2276505329" sldId="311"/>
            <ac:spMk id="3" creationId="{5F77F774-BE0C-4A85-8929-31D488BC818E}"/>
          </ac:spMkLst>
        </pc:spChg>
      </pc:sldChg>
      <pc:sldChg chg="add del">
        <pc:chgData name="Vahur Teppan" userId="0c7fc9d0d4b44aa7" providerId="LiveId" clId="{B7487E5F-A706-477B-A77C-1A0834E235EE}" dt="2018-05-31T22:41:06.485" v="3735" actId="2696"/>
        <pc:sldMkLst>
          <pc:docMk/>
          <pc:sldMk cId="2354609201" sldId="312"/>
        </pc:sldMkLst>
      </pc:sldChg>
      <pc:sldChg chg="modSp add ord">
        <pc:chgData name="Vahur Teppan" userId="0c7fc9d0d4b44aa7" providerId="LiveId" clId="{B7487E5F-A706-477B-A77C-1A0834E235EE}" dt="2018-05-31T22:41:21.371" v="3774" actId="1076"/>
        <pc:sldMkLst>
          <pc:docMk/>
          <pc:sldMk cId="2484993166" sldId="313"/>
        </pc:sldMkLst>
        <pc:spChg chg="mod">
          <ac:chgData name="Vahur Teppan" userId="0c7fc9d0d4b44aa7" providerId="LiveId" clId="{B7487E5F-A706-477B-A77C-1A0834E235EE}" dt="2018-05-31T22:41:21.371" v="3774" actId="1076"/>
          <ac:spMkLst>
            <pc:docMk/>
            <pc:sldMk cId="2484993166" sldId="313"/>
            <ac:spMk id="2" creationId="{96EB1FC1-23A8-45DC-9684-0CD6E4387D23}"/>
          </ac:spMkLst>
        </pc:spChg>
        <pc:spChg chg="mod">
          <ac:chgData name="Vahur Teppan" userId="0c7fc9d0d4b44aa7" providerId="LiveId" clId="{B7487E5F-A706-477B-A77C-1A0834E235EE}" dt="2018-05-31T22:41:09.308" v="3737" actId="20577"/>
          <ac:spMkLst>
            <pc:docMk/>
            <pc:sldMk cId="2484993166" sldId="313"/>
            <ac:spMk id="5" creationId="{AFA84B8E-4A5C-4785-B40C-7D41030365B4}"/>
          </ac:spMkLst>
        </pc:spChg>
      </pc:sldChg>
      <pc:sldChg chg="modSp add">
        <pc:chgData name="Vahur Teppan" userId="0c7fc9d0d4b44aa7" providerId="LiveId" clId="{B7487E5F-A706-477B-A77C-1A0834E235EE}" dt="2018-06-01T10:13:18.754" v="4716" actId="207"/>
        <pc:sldMkLst>
          <pc:docMk/>
          <pc:sldMk cId="2881450371" sldId="314"/>
        </pc:sldMkLst>
        <pc:spChg chg="mod">
          <ac:chgData name="Vahur Teppan" userId="0c7fc9d0d4b44aa7" providerId="LiveId" clId="{B7487E5F-A706-477B-A77C-1A0834E235EE}" dt="2018-05-31T22:46:07.356" v="3886" actId="403"/>
          <ac:spMkLst>
            <pc:docMk/>
            <pc:sldMk cId="2881450371" sldId="314"/>
            <ac:spMk id="2" creationId="{1BFFDBB0-FAB3-4E6B-A1BB-C0C15599313B}"/>
          </ac:spMkLst>
        </pc:spChg>
        <pc:spChg chg="mod">
          <ac:chgData name="Vahur Teppan" userId="0c7fc9d0d4b44aa7" providerId="LiveId" clId="{B7487E5F-A706-477B-A77C-1A0834E235EE}" dt="2018-06-01T10:13:18.754" v="4716" actId="207"/>
          <ac:spMkLst>
            <pc:docMk/>
            <pc:sldMk cId="2881450371" sldId="314"/>
            <ac:spMk id="3" creationId="{F71CABE5-77AD-422F-8234-92F8650A1399}"/>
          </ac:spMkLst>
        </pc:spChg>
      </pc:sldChg>
      <pc:sldChg chg="modSp add">
        <pc:chgData name="Vahur Teppan" userId="0c7fc9d0d4b44aa7" providerId="LiveId" clId="{B7487E5F-A706-477B-A77C-1A0834E235EE}" dt="2018-05-31T22:45:31.976" v="3873" actId="113"/>
        <pc:sldMkLst>
          <pc:docMk/>
          <pc:sldMk cId="3242648507" sldId="315"/>
        </pc:sldMkLst>
        <pc:spChg chg="mod">
          <ac:chgData name="Vahur Teppan" userId="0c7fc9d0d4b44aa7" providerId="LiveId" clId="{B7487E5F-A706-477B-A77C-1A0834E235EE}" dt="2018-05-31T22:42:39.277" v="3794" actId="403"/>
          <ac:spMkLst>
            <pc:docMk/>
            <pc:sldMk cId="3242648507" sldId="315"/>
            <ac:spMk id="2" creationId="{3F7CEBE2-3281-4D5B-9359-DDA175FA5FEC}"/>
          </ac:spMkLst>
        </pc:spChg>
        <pc:spChg chg="mod">
          <ac:chgData name="Vahur Teppan" userId="0c7fc9d0d4b44aa7" providerId="LiveId" clId="{B7487E5F-A706-477B-A77C-1A0834E235EE}" dt="2018-05-31T22:45:31.976" v="3873" actId="113"/>
          <ac:spMkLst>
            <pc:docMk/>
            <pc:sldMk cId="3242648507" sldId="315"/>
            <ac:spMk id="3" creationId="{07DBAA40-10EE-4000-AC08-B46F864A7BAF}"/>
          </ac:spMkLst>
        </pc:spChg>
      </pc:sldChg>
      <pc:sldChg chg="delSp modSp add">
        <pc:chgData name="Vahur Teppan" userId="0c7fc9d0d4b44aa7" providerId="LiveId" clId="{B7487E5F-A706-477B-A77C-1A0834E235EE}" dt="2018-06-01T10:12:50.842" v="4714" actId="478"/>
        <pc:sldMkLst>
          <pc:docMk/>
          <pc:sldMk cId="4097380594" sldId="316"/>
        </pc:sldMkLst>
        <pc:spChg chg="del">
          <ac:chgData name="Vahur Teppan" userId="0c7fc9d0d4b44aa7" providerId="LiveId" clId="{B7487E5F-A706-477B-A77C-1A0834E235EE}" dt="2018-06-01T10:12:50.842" v="4714" actId="478"/>
          <ac:spMkLst>
            <pc:docMk/>
            <pc:sldMk cId="4097380594" sldId="316"/>
            <ac:spMk id="2" creationId="{0D67AF5B-7913-45C3-9626-4054196452BA}"/>
          </ac:spMkLst>
        </pc:spChg>
        <pc:spChg chg="mod">
          <ac:chgData name="Vahur Teppan" userId="0c7fc9d0d4b44aa7" providerId="LiveId" clId="{B7487E5F-A706-477B-A77C-1A0834E235EE}" dt="2018-06-01T10:12:48.100" v="4713" actId="1076"/>
          <ac:spMkLst>
            <pc:docMk/>
            <pc:sldMk cId="4097380594" sldId="316"/>
            <ac:spMk id="3" creationId="{77AD500D-8FA5-42C6-9D0B-53FA578127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5/31/2018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5/31/2018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8669" y="1600200"/>
            <a:ext cx="8329031" cy="2680127"/>
          </a:xfrm>
          <a:noFill/>
          <a:effectLst>
            <a:softEdge rad="31750"/>
          </a:effectLst>
        </p:spPr>
        <p:txBody>
          <a:bodyPr anchor="b">
            <a:noAutofit/>
          </a:bodyPr>
          <a:lstStyle>
            <a:lvl1pPr>
              <a:defRPr sz="5400">
                <a:solidFill>
                  <a:schemeClr val="bg1"/>
                </a:solidFill>
              </a:defRPr>
            </a:lvl1pPr>
          </a:lstStyle>
          <a:p>
            <a:r>
              <a:rPr lang="en-US"/>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699025" y="6356351"/>
            <a:ext cx="1218883" cy="365125"/>
          </a:xfrm>
        </p:spPr>
        <p:txBody>
          <a:bodyPr/>
          <a:lstStyle>
            <a:lvl1pPr>
              <a:defRPr>
                <a:solidFill>
                  <a:schemeClr val="bg1"/>
                </a:solidFill>
              </a:defRPr>
            </a:lvl1pPr>
          </a:lstStyle>
          <a:p>
            <a:fld id="{A0253C03-C60F-4FF5-BBBF-078D44B72E7D}" type="datetime1">
              <a:rPr lang="en-US" smtClean="0"/>
              <a:t>5/31/2018</a:t>
            </a:fld>
            <a:endParaRPr lang="en-US" dirty="0"/>
          </a:p>
        </p:txBody>
      </p:sp>
      <p:sp>
        <p:nvSpPr>
          <p:cNvPr id="5" name="Footer Placeholder 4"/>
          <p:cNvSpPr>
            <a:spLocks noGrp="1"/>
          </p:cNvSpPr>
          <p:nvPr>
            <p:ph type="ftr" sz="quarter" idx="11"/>
          </p:nvPr>
        </p:nvSpPr>
        <p:spPr>
          <a:xfrm>
            <a:off x="6114708" y="6356351"/>
            <a:ext cx="3974065" cy="365125"/>
          </a:xfrm>
        </p:spPr>
        <p:txBody>
          <a:bodyPr/>
          <a:lstStyle>
            <a:lvl1pPr>
              <a:defRPr>
                <a:solidFill>
                  <a:schemeClr val="bg1"/>
                </a:solidFill>
              </a:defRPr>
            </a:lvl1pPr>
          </a:lstStyle>
          <a:p>
            <a:r>
              <a:rPr lang="en-US"/>
              <a:t>Add a footer</a:t>
            </a:r>
          </a:p>
        </p:txBody>
      </p:sp>
      <p:sp>
        <p:nvSpPr>
          <p:cNvPr id="6" name="Slide Number Placeholder 5"/>
          <p:cNvSpPr>
            <a:spLocks noGrp="1"/>
          </p:cNvSpPr>
          <p:nvPr>
            <p:ph type="sldNum" sz="quarter" idx="12"/>
          </p:nvPr>
        </p:nvSpPr>
        <p:spPr>
          <a:xfrm>
            <a:off x="10285571" y="6356351"/>
            <a:ext cx="609441" cy="365125"/>
          </a:xfrm>
        </p:spPr>
        <p:txBody>
          <a:bodyPr/>
          <a:lstStyle>
            <a:lvl1pPr>
              <a:defRPr>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1490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A056D9D-9483-42E7-8CD7-15EDE1A4DDC4}" type="datetime1">
              <a:rPr lang="en-US" smtClean="0"/>
              <a:t>5/31/2018</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6661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9FD5F10-92B8-46C7-A107-1CF6EB1C2F18}" type="datetime1">
              <a:rPr lang="en-US" smtClean="0"/>
              <a:t>5/31/2018</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91729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4C940BF0-453F-47A9-9012-5AED3B22E7A1}" type="datetime1">
              <a:rPr lang="en-US" smtClean="0"/>
              <a:t>5/31/2018</a:t>
            </a:fld>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3552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1F6906E3-B742-4986-90B6-990F07048832}" type="datetime1">
              <a:rPr lang="en-US" smtClean="0"/>
              <a:t>5/31/2018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77491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31A372C-B131-4034-B61F-BCF761990A4F}" type="datetime1">
              <a:rPr lang="en-US" smtClean="0"/>
              <a:t>5/31/2018</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78340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3436" y="177800"/>
            <a:ext cx="9782801" cy="123983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609524" y="1499616"/>
            <a:ext cx="4818888" cy="938784"/>
          </a:xfrm>
        </p:spPr>
        <p:txBody>
          <a:bodyPr anchor="b">
            <a:noAutofit/>
          </a:bodyPr>
          <a:lstStyle>
            <a:lvl1pPr marL="0" indent="0">
              <a:spcBef>
                <a:spcPts val="0"/>
              </a:spcBef>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9524"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1E70B50-D705-4567-8892-606DA8DDC082}" type="datetime1">
              <a:rPr lang="en-US" smtClean="0"/>
              <a:t>5/31/2018</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54595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2293B8A-AC5E-448D-90F1-5F90DC8C0860}" type="datetime1">
              <a:rPr lang="en-US" smtClean="0"/>
              <a:t>5/31/2018</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212167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D0D57-1DF2-4CE0-A88F-4398D994BF4C}" type="datetime1">
              <a:rPr lang="en-US" smtClean="0"/>
              <a:t>5/31/2018</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lvl1pPr algn="r">
              <a:defRPr lang="en-US" smtClean="0"/>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5661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98"/>
            <a:ext cx="12188825" cy="6858000"/>
          </a:xfrm>
          <a:prstGeom prst="rect">
            <a:avLst/>
          </a:prstGeom>
        </p:spPr>
      </p:pic>
      <p:sp>
        <p:nvSpPr>
          <p:cNvPr id="2" name="Title 1"/>
          <p:cNvSpPr>
            <a:spLocks noGrp="1"/>
          </p:cNvSpPr>
          <p:nvPr>
            <p:ph type="title"/>
          </p:nvPr>
        </p:nvSpPr>
        <p:spPr bwMode="white">
          <a:xfrm>
            <a:off x="1598612" y="381000"/>
            <a:ext cx="3293422" cy="1371600"/>
          </a:xfrm>
        </p:spPr>
        <p:txBody>
          <a:bodyPr anchor="b">
            <a:normAutofit/>
          </a:bodyPr>
          <a:lstStyle>
            <a:lvl1pPr algn="l">
              <a:defRPr sz="2800" b="0" cap="all" baseline="0">
                <a:solidFill>
                  <a:schemeClr val="tx2"/>
                </a:solidFill>
              </a:defRPr>
            </a:lvl1pPr>
          </a:lstStyle>
          <a:p>
            <a:r>
              <a:rPr lang="en-US"/>
              <a:t>Click to edit Master title style</a:t>
            </a:r>
            <a:endParaRPr dirty="0"/>
          </a:p>
        </p:txBody>
      </p:sp>
      <p:sp>
        <p:nvSpPr>
          <p:cNvPr id="4" name="Text Placeholder 3"/>
          <p:cNvSpPr>
            <a:spLocks noGrp="1"/>
          </p:cNvSpPr>
          <p:nvPr>
            <p:ph type="body" sz="half" idx="2"/>
          </p:nvPr>
        </p:nvSpPr>
        <p:spPr bwMode="white">
          <a:xfrm>
            <a:off x="1598612"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232426"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1A11A79-789F-42C6-A798-E2703A37BA23}" type="datetime1">
              <a:rPr lang="en-US" smtClean="0"/>
              <a:t>5/31/2018</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311189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616718"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bwMode="auto">
          <a:xfrm>
            <a:off x="5232426" y="482600"/>
            <a:ext cx="6043586"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616718"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8074BA6-2CAA-43FD-B6CB-325C80A91D3E}" type="datetime1">
              <a:rPr lang="en-US" smtClean="0"/>
              <a:t>5/31/2018</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a:p>
        </p:txBody>
      </p:sp>
    </p:spTree>
    <p:extLst>
      <p:ext uri="{BB962C8B-B14F-4D97-AF65-F5344CB8AC3E}">
        <p14:creationId xmlns:p14="http://schemas.microsoft.com/office/powerpoint/2010/main" val="135703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180250" y="6316091"/>
            <a:ext cx="1218883" cy="365125"/>
          </a:xfrm>
          <a:prstGeom prst="rect">
            <a:avLst/>
          </a:prstGeom>
        </p:spPr>
        <p:txBody>
          <a:bodyPr vert="horz" lIns="91440" tIns="45720" rIns="91440" bIns="45720" rtlCol="0" anchor="ctr"/>
          <a:lstStyle>
            <a:lvl1pPr algn="l">
              <a:defRPr sz="1100" cap="all" baseline="0">
                <a:solidFill>
                  <a:schemeClr val="tx1"/>
                </a:solidFill>
              </a:defRPr>
            </a:lvl1pPr>
          </a:lstStyle>
          <a:p>
            <a:fld id="{0D141A01-0FF1-467E-B344-8F7D0706474A}" type="datetime1">
              <a:rPr lang="en-US" smtClean="0"/>
              <a:pPr/>
              <a:t>5/31/2018</a:t>
            </a:fld>
            <a:endParaRPr lang="en-US" dirty="0"/>
          </a:p>
        </p:txBody>
      </p:sp>
      <p:sp>
        <p:nvSpPr>
          <p:cNvPr id="5" name="Footer Placeholder 4"/>
          <p:cNvSpPr>
            <a:spLocks noGrp="1"/>
          </p:cNvSpPr>
          <p:nvPr>
            <p:ph type="ftr" sz="quarter" idx="3"/>
          </p:nvPr>
        </p:nvSpPr>
        <p:spPr>
          <a:xfrm>
            <a:off x="6595933" y="6316091"/>
            <a:ext cx="3974065" cy="365125"/>
          </a:xfrm>
          <a:prstGeom prst="rect">
            <a:avLst/>
          </a:prstGeom>
        </p:spPr>
        <p:txBody>
          <a:bodyPr vert="horz" lIns="91440" tIns="45720" rIns="91440" bIns="45720" rtlCol="0" anchor="ctr"/>
          <a:lstStyle>
            <a:lvl1pPr algn="ctr">
              <a:defRPr sz="1100" cap="all" baseline="0">
                <a:solidFill>
                  <a:schemeClr val="tx1"/>
                </a:solidFill>
              </a:defRPr>
            </a:lvl1pPr>
          </a:lstStyle>
          <a:p>
            <a:r>
              <a:rPr lang="en-US"/>
              <a:t>Add a footer</a:t>
            </a:r>
          </a:p>
        </p:txBody>
      </p:sp>
      <p:sp>
        <p:nvSpPr>
          <p:cNvPr id="6" name="Slide Number Placeholder 5"/>
          <p:cNvSpPr>
            <a:spLocks noGrp="1"/>
          </p:cNvSpPr>
          <p:nvPr>
            <p:ph type="sldNum" sz="quarter" idx="4"/>
          </p:nvPr>
        </p:nvSpPr>
        <p:spPr>
          <a:xfrm>
            <a:off x="10766796" y="6316091"/>
            <a:ext cx="609441" cy="365125"/>
          </a:xfrm>
          <a:prstGeom prst="rect">
            <a:avLst/>
          </a:prstGeom>
        </p:spPr>
        <p:txBody>
          <a:bodyPr vert="horz" lIns="91440" tIns="45720" rIns="91440" bIns="45720" rtlCol="0" anchor="ctr"/>
          <a:lstStyle>
            <a:lvl1pPr algn="r">
              <a:defRPr sz="11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5126290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39" userDrawn="1">
          <p15:clr>
            <a:srgbClr val="F26B43"/>
          </p15:clr>
        </p15:guide>
        <p15:guide id="2" pos="1007" userDrawn="1">
          <p15:clr>
            <a:srgbClr val="F26B43"/>
          </p15:clr>
        </p15:guide>
        <p15:guide id="3"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ncbi.nlm.nih.gov/pubmed/2446664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pubmed/1951615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cbi.nlm.nih.gov/pubmed/1928021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ubmed/2154553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2703174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cbi.nlm.nih.gov/pubmed/17019309"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cbi.nlm.nih.gov/pubmed/2772620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aMguVdonHZ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ubmed/2039109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ubmed/?term=Welde%20B%5BAuthor%5D&amp;cauthor=true&amp;cauthor_uid=26817743" TargetMode="External"/><Relationship Id="rId7" Type="http://schemas.openxmlformats.org/officeDocument/2006/relationships/hyperlink" Target="https://www.ncbi.nlm.nih.gov/pubmed/26817743" TargetMode="External"/><Relationship Id="rId2" Type="http://schemas.openxmlformats.org/officeDocument/2006/relationships/hyperlink" Target="https://www.ncbi.nlm.nih.gov/pubmed/?term=%C3%98ster%C3%A5s%20S%5BAuthor%5D&amp;cauthor=true&amp;cauthor_uid=26817743" TargetMode="External"/><Relationship Id="rId1" Type="http://schemas.openxmlformats.org/officeDocument/2006/relationships/slideLayout" Target="../slideLayouts/slideLayout2.xml"/><Relationship Id="rId6" Type="http://schemas.openxmlformats.org/officeDocument/2006/relationships/hyperlink" Target="https://www.ncbi.nlm.nih.gov/pubmed/?term=Ettema%20G%5BAuthor%5D&amp;cauthor=true&amp;cauthor_uid=26817743" TargetMode="External"/><Relationship Id="rId5" Type="http://schemas.openxmlformats.org/officeDocument/2006/relationships/hyperlink" Target="https://www.ncbi.nlm.nih.gov/pubmed/?term=van%20den%20Tillaar%20R%5BAuthor%5D&amp;cauthor=true&amp;cauthor_uid=26817743" TargetMode="External"/><Relationship Id="rId4" Type="http://schemas.openxmlformats.org/officeDocument/2006/relationships/hyperlink" Target="https://www.ncbi.nlm.nih.gov/pubmed/?term=Danielsen%20J%5BAuthor%5D&amp;cauthor=true&amp;cauthor_uid=26817743"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ubmed/2262115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bi.nlm.nih.gov/pubmed/20947710" TargetMode="External"/><Relationship Id="rId2" Type="http://schemas.openxmlformats.org/officeDocument/2006/relationships/hyperlink" Target="https://www.ncbi.nlm.nih.gov/pubmed/?term=Bojsen-M%C3%B8ller%20J%5BAuthor%5D&amp;cauthor=true&amp;cauthor_uid=2094771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cbi.nlm.nih.gov/pubmed/1903960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pubmed/2614676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ubmed/2859710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10378915" TargetMode="External"/><Relationship Id="rId2" Type="http://schemas.openxmlformats.org/officeDocument/2006/relationships/hyperlink" Target="https://www.ncbi.nlm.nih.gov/pubmed/?term=Wisl%C3%B8ff%20U%5BAuthor%5D&amp;cauthor=true&amp;cauthor_uid=10378915"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ncbi.nlm.nih.gov/pubmed/2013675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cbi.nlm.nih.gov/pubmed/1753097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cbi.nlm.nih.gov/pubmed/1497198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ncbi.nlm.nih.gov/pubmed/1238307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ncbi.nlm.nih.gov/pubmed/2535585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ncbi.nlm.nih.gov/pubmed/2007206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cbi.nlm.nih.gov/pubmed/2649444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ncbi.nlm.nih.gov/pubmed/2359129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nders_Aukland" TargetMode="External"/><Relationship Id="rId2" Type="http://schemas.openxmlformats.org/officeDocument/2006/relationships/hyperlink" Target="https://en.wikipedia.org/wiki/Peter_G%C3%B6ransson" TargetMode="External"/><Relationship Id="rId1" Type="http://schemas.openxmlformats.org/officeDocument/2006/relationships/slideLayout" Target="../slideLayouts/slideLayout2.xml"/><Relationship Id="rId6" Type="http://schemas.openxmlformats.org/officeDocument/2006/relationships/hyperlink" Target="https://en.wikipedia.org/wiki/Konrad_Hallenbarter" TargetMode="External"/><Relationship Id="rId5" Type="http://schemas.openxmlformats.org/officeDocument/2006/relationships/hyperlink" Target="https://en.wikipedia.org/wiki/John_Kristian_Dahl" TargetMode="External"/><Relationship Id="rId4" Type="http://schemas.openxmlformats.org/officeDocument/2006/relationships/hyperlink" Target="https://en.wikipedia.org/wiki/J%C3%B8rgen_Auklan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fis-ski.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9996" y="1196752"/>
            <a:ext cx="8329031" cy="2680127"/>
          </a:xfrm>
        </p:spPr>
        <p:txBody>
          <a:bodyPr/>
          <a:lstStyle/>
          <a:p>
            <a:r>
              <a:rPr lang="et-EE" sz="3600" b="1" dirty="0"/>
              <a:t>Paaristõuked ning teadusuuringud					</a:t>
            </a:r>
            <a:endParaRPr lang="en-US" sz="3600" b="1" dirty="0"/>
          </a:p>
        </p:txBody>
      </p:sp>
      <p:sp>
        <p:nvSpPr>
          <p:cNvPr id="4" name="Rectangle 3">
            <a:extLst>
              <a:ext uri="{FF2B5EF4-FFF2-40B4-BE49-F238E27FC236}">
                <a16:creationId xmlns:a16="http://schemas.microsoft.com/office/drawing/2014/main" id="{B9DA05E7-37D0-4E62-B026-E8B99170437A}"/>
              </a:ext>
            </a:extLst>
          </p:cNvPr>
          <p:cNvSpPr/>
          <p:nvPr/>
        </p:nvSpPr>
        <p:spPr>
          <a:xfrm>
            <a:off x="5662364" y="5661248"/>
            <a:ext cx="6092825" cy="1200329"/>
          </a:xfrm>
          <a:prstGeom prst="rect">
            <a:avLst/>
          </a:prstGeom>
        </p:spPr>
        <p:txBody>
          <a:bodyPr>
            <a:spAutoFit/>
          </a:bodyPr>
          <a:lstStyle/>
          <a:p>
            <a:pPr algn="r"/>
            <a:r>
              <a:rPr lang="et-EE" b="1" dirty="0"/>
              <a:t>Vahur Teppan</a:t>
            </a:r>
            <a:br>
              <a:rPr lang="et-EE" b="1" dirty="0"/>
            </a:br>
            <a:r>
              <a:rPr lang="et-EE" b="1" dirty="0"/>
              <a:t>ESL kevadseminar, 1.-3.juuni 2018</a:t>
            </a:r>
            <a:br>
              <a:rPr lang="et-EE" b="1" dirty="0"/>
            </a:br>
            <a:br>
              <a:rPr lang="et-EE" b="1" dirty="0"/>
            </a:br>
            <a:endParaRPr lang="en-US" dirty="0"/>
          </a:p>
        </p:txBody>
      </p:sp>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1C78-9171-4ABD-86FF-62F82651078E}"/>
              </a:ext>
            </a:extLst>
          </p:cNvPr>
          <p:cNvSpPr>
            <a:spLocks noGrp="1"/>
          </p:cNvSpPr>
          <p:nvPr>
            <p:ph type="title"/>
          </p:nvPr>
        </p:nvSpPr>
        <p:spPr>
          <a:xfrm>
            <a:off x="4870276" y="2193087"/>
            <a:ext cx="9782801" cy="1239837"/>
          </a:xfrm>
        </p:spPr>
        <p:txBody>
          <a:bodyPr>
            <a:normAutofit fontScale="90000"/>
          </a:bodyPr>
          <a:lstStyle/>
          <a:p>
            <a:r>
              <a:rPr lang="et-EE" sz="15000" b="1" dirty="0"/>
              <a:t>2.1</a:t>
            </a:r>
            <a:br>
              <a:rPr lang="en-US" sz="9600" dirty="0"/>
            </a:br>
            <a:endParaRPr lang="en-US" dirty="0"/>
          </a:p>
        </p:txBody>
      </p:sp>
      <p:sp>
        <p:nvSpPr>
          <p:cNvPr id="3" name="Content Placeholder 2">
            <a:extLst>
              <a:ext uri="{FF2B5EF4-FFF2-40B4-BE49-F238E27FC236}">
                <a16:creationId xmlns:a16="http://schemas.microsoft.com/office/drawing/2014/main" id="{4804429F-419F-45D2-A486-E9F24CB75C43}"/>
              </a:ext>
            </a:extLst>
          </p:cNvPr>
          <p:cNvSpPr>
            <a:spLocks noGrp="1"/>
          </p:cNvSpPr>
          <p:nvPr>
            <p:ph idx="1"/>
          </p:nvPr>
        </p:nvSpPr>
        <p:spPr>
          <a:xfrm>
            <a:off x="1629916" y="3140968"/>
            <a:ext cx="9782801" cy="4572000"/>
          </a:xfrm>
        </p:spPr>
        <p:txBody>
          <a:bodyPr>
            <a:normAutofit/>
          </a:bodyPr>
          <a:lstStyle/>
          <a:p>
            <a:pPr marL="0" indent="0" algn="ctr">
              <a:buNone/>
            </a:pPr>
            <a:r>
              <a:rPr lang="et-EE" sz="4000" b="1" dirty="0"/>
              <a:t>Tehnoloogia areng</a:t>
            </a:r>
            <a:endParaRPr lang="en-US" sz="4000" dirty="0"/>
          </a:p>
        </p:txBody>
      </p:sp>
    </p:spTree>
    <p:extLst>
      <p:ext uri="{BB962C8B-B14F-4D97-AF65-F5344CB8AC3E}">
        <p14:creationId xmlns:p14="http://schemas.microsoft.com/office/powerpoint/2010/main" val="290711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BE62-A004-465D-933A-0FC406D67A20}"/>
              </a:ext>
            </a:extLst>
          </p:cNvPr>
          <p:cNvSpPr>
            <a:spLocks noGrp="1"/>
          </p:cNvSpPr>
          <p:nvPr>
            <p:ph type="title"/>
          </p:nvPr>
        </p:nvSpPr>
        <p:spPr>
          <a:xfrm>
            <a:off x="1622518" y="404664"/>
            <a:ext cx="9782801" cy="1239837"/>
          </a:xfrm>
        </p:spPr>
        <p:txBody>
          <a:bodyPr>
            <a:noAutofit/>
          </a:bodyPr>
          <a:lstStyle/>
          <a:p>
            <a:pPr lvl="0"/>
            <a:r>
              <a:rPr lang="en-US" sz="1400" u="sng" dirty="0" err="1"/>
              <a:t>Stöggl</a:t>
            </a:r>
            <a:r>
              <a:rPr lang="en-US" sz="1400" u="sng" dirty="0"/>
              <a:t> T, </a:t>
            </a:r>
            <a:r>
              <a:rPr lang="en-US" sz="1400" u="sng" dirty="0" err="1"/>
              <a:t>Karlöf</a:t>
            </a:r>
            <a:r>
              <a:rPr lang="en-US" sz="1400" u="sng" dirty="0"/>
              <a:t> L.</a:t>
            </a:r>
            <a:br>
              <a:rPr lang="et-EE" sz="1400" u="sng" dirty="0"/>
            </a:br>
            <a:r>
              <a:rPr lang="et-EE" sz="2400" b="1" dirty="0"/>
              <a:t>Me</a:t>
            </a:r>
            <a:r>
              <a:rPr lang="en-US" sz="2400" b="1" dirty="0" err="1"/>
              <a:t>chanical</a:t>
            </a:r>
            <a:r>
              <a:rPr lang="en-US" sz="2400" b="1" dirty="0"/>
              <a:t> </a:t>
            </a:r>
            <a:r>
              <a:rPr lang="en-US" sz="2400" b="1" dirty="0" err="1"/>
              <a:t>behaviour</a:t>
            </a:r>
            <a:r>
              <a:rPr lang="en-US" sz="2400" b="1" dirty="0"/>
              <a:t> of cross-country ski racing poles during double poling </a:t>
            </a:r>
            <a:br>
              <a:rPr lang="et-EE" sz="2400" dirty="0"/>
            </a:br>
            <a:r>
              <a:rPr lang="en-US" sz="1400" dirty="0"/>
              <a:t>Sports Biomechanics 2013; 12(4): 365-380</a:t>
            </a:r>
            <a:br>
              <a:rPr lang="en-US" sz="2400" dirty="0"/>
            </a:br>
            <a:r>
              <a:rPr lang="en-US" sz="1400" u="sng" dirty="0">
                <a:hlinkClick r:id="rId2"/>
              </a:rPr>
              <a:t>https://www.ncbi.nlm.nih.gov/pubmed/24466649</a:t>
            </a:r>
            <a:endParaRPr lang="en-US" sz="1400" dirty="0"/>
          </a:p>
        </p:txBody>
      </p:sp>
      <p:sp>
        <p:nvSpPr>
          <p:cNvPr id="3" name="Content Placeholder 2">
            <a:extLst>
              <a:ext uri="{FF2B5EF4-FFF2-40B4-BE49-F238E27FC236}">
                <a16:creationId xmlns:a16="http://schemas.microsoft.com/office/drawing/2014/main" id="{6E2C4118-569A-47BB-9CC5-09C497738966}"/>
              </a:ext>
            </a:extLst>
          </p:cNvPr>
          <p:cNvSpPr>
            <a:spLocks noGrp="1"/>
          </p:cNvSpPr>
          <p:nvPr>
            <p:ph idx="1"/>
          </p:nvPr>
        </p:nvSpPr>
        <p:spPr>
          <a:xfrm>
            <a:off x="1701924" y="2060848"/>
            <a:ext cx="9782801" cy="4572000"/>
          </a:xfrm>
        </p:spPr>
        <p:txBody>
          <a:bodyPr>
            <a:normAutofit fontScale="92500" lnSpcReduction="20000"/>
          </a:bodyPr>
          <a:lstStyle/>
          <a:p>
            <a:pPr marL="0" indent="0">
              <a:buNone/>
            </a:pPr>
            <a:r>
              <a:rPr lang="et-EE" dirty="0" err="1"/>
              <a:t>Stöggl</a:t>
            </a:r>
            <a:r>
              <a:rPr lang="et-EE" dirty="0"/>
              <a:t> ja </a:t>
            </a:r>
            <a:r>
              <a:rPr lang="et-EE" dirty="0" err="1"/>
              <a:t>Karlöf</a:t>
            </a:r>
            <a:r>
              <a:rPr lang="et-EE" dirty="0"/>
              <a:t> on oma 2013 uuringus püüdnud hinnata suusakeppide mehaanilist käitumist paaristõugetel ning võrrelnud tulemusi suusakepi tootjate laboratoorsete testidega. </a:t>
            </a:r>
            <a:br>
              <a:rPr lang="et-EE" dirty="0"/>
            </a:br>
            <a:endParaRPr lang="et-EE" dirty="0"/>
          </a:p>
          <a:p>
            <a:pPr marL="0" indent="0">
              <a:buNone/>
            </a:pPr>
            <a:r>
              <a:rPr lang="et-EE" b="1" dirty="0"/>
              <a:t>Kolmnurkse kujuga kepitorud näitasid suurimat jäikust ja väikseimat muutlikkust </a:t>
            </a:r>
            <a:r>
              <a:rPr lang="et-EE" dirty="0"/>
              <a:t>(</a:t>
            </a:r>
            <a:r>
              <a:rPr lang="et-EE" dirty="0" err="1"/>
              <a:t>variability</a:t>
            </a:r>
            <a:r>
              <a:rPr lang="et-EE" dirty="0"/>
              <a:t>) maksimaalsel painutamisel. </a:t>
            </a:r>
          </a:p>
          <a:p>
            <a:pPr marL="0" indent="0">
              <a:buNone/>
            </a:pPr>
            <a:r>
              <a:rPr lang="et-EE" dirty="0"/>
              <a:t>Leiti, et </a:t>
            </a:r>
            <a:r>
              <a:rPr lang="et-EE" b="1" dirty="0"/>
              <a:t>suurim paine tekkis suusakepi keskosas</a:t>
            </a:r>
            <a:r>
              <a:rPr lang="et-EE" dirty="0"/>
              <a:t>. See erines laborite standard staatiliste testide tulemustest.</a:t>
            </a:r>
            <a:br>
              <a:rPr lang="et-EE" dirty="0"/>
            </a:br>
            <a:r>
              <a:rPr lang="et-EE" dirty="0"/>
              <a:t> </a:t>
            </a:r>
            <a:br>
              <a:rPr lang="et-EE" dirty="0"/>
            </a:br>
            <a:r>
              <a:rPr lang="et-EE" dirty="0"/>
              <a:t>Leiti, et suurenenud tõusunurk andis suurima muutuse suusakepi paindele ning tuvastati ilmselged erinevused erinevate suusakepitootjate testides.</a:t>
            </a:r>
            <a:endParaRPr lang="en-US" dirty="0"/>
          </a:p>
        </p:txBody>
      </p:sp>
    </p:spTree>
    <p:extLst>
      <p:ext uri="{BB962C8B-B14F-4D97-AF65-F5344CB8AC3E}">
        <p14:creationId xmlns:p14="http://schemas.microsoft.com/office/powerpoint/2010/main" val="67668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1C78-9171-4ABD-86FF-62F82651078E}"/>
              </a:ext>
            </a:extLst>
          </p:cNvPr>
          <p:cNvSpPr>
            <a:spLocks noGrp="1"/>
          </p:cNvSpPr>
          <p:nvPr>
            <p:ph type="title"/>
          </p:nvPr>
        </p:nvSpPr>
        <p:spPr>
          <a:xfrm>
            <a:off x="4870276" y="2193087"/>
            <a:ext cx="9782801" cy="1239837"/>
          </a:xfrm>
        </p:spPr>
        <p:txBody>
          <a:bodyPr>
            <a:normAutofit fontScale="90000"/>
          </a:bodyPr>
          <a:lstStyle/>
          <a:p>
            <a:r>
              <a:rPr lang="et-EE" sz="15000" b="1" dirty="0"/>
              <a:t>2.2</a:t>
            </a:r>
            <a:br>
              <a:rPr lang="en-US" sz="9600" dirty="0"/>
            </a:br>
            <a:endParaRPr lang="en-US" dirty="0"/>
          </a:p>
        </p:txBody>
      </p:sp>
      <p:sp>
        <p:nvSpPr>
          <p:cNvPr id="3" name="Content Placeholder 2">
            <a:extLst>
              <a:ext uri="{FF2B5EF4-FFF2-40B4-BE49-F238E27FC236}">
                <a16:creationId xmlns:a16="http://schemas.microsoft.com/office/drawing/2014/main" id="{4804429F-419F-45D2-A486-E9F24CB75C43}"/>
              </a:ext>
            </a:extLst>
          </p:cNvPr>
          <p:cNvSpPr>
            <a:spLocks noGrp="1"/>
          </p:cNvSpPr>
          <p:nvPr>
            <p:ph idx="1"/>
          </p:nvPr>
        </p:nvSpPr>
        <p:spPr>
          <a:xfrm>
            <a:off x="1629916" y="3140968"/>
            <a:ext cx="9782801" cy="4572000"/>
          </a:xfrm>
        </p:spPr>
        <p:txBody>
          <a:bodyPr>
            <a:normAutofit/>
          </a:bodyPr>
          <a:lstStyle/>
          <a:p>
            <a:pPr marL="0" indent="0" algn="ctr">
              <a:buNone/>
            </a:pPr>
            <a:r>
              <a:rPr lang="et-EE" sz="4000" b="1" dirty="0"/>
              <a:t>Suusatehnika?</a:t>
            </a:r>
            <a:endParaRPr lang="en-US" sz="4000" dirty="0"/>
          </a:p>
        </p:txBody>
      </p:sp>
    </p:spTree>
    <p:extLst>
      <p:ext uri="{BB962C8B-B14F-4D97-AF65-F5344CB8AC3E}">
        <p14:creationId xmlns:p14="http://schemas.microsoft.com/office/powerpoint/2010/main" val="287947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CADC4-430D-4374-A12E-E85AF796922E}"/>
              </a:ext>
            </a:extLst>
          </p:cNvPr>
          <p:cNvSpPr>
            <a:spLocks noGrp="1"/>
          </p:cNvSpPr>
          <p:nvPr>
            <p:ph type="title"/>
          </p:nvPr>
        </p:nvSpPr>
        <p:spPr>
          <a:xfrm>
            <a:off x="1485900" y="260648"/>
            <a:ext cx="9782801" cy="1239837"/>
          </a:xfrm>
        </p:spPr>
        <p:txBody>
          <a:bodyPr>
            <a:normAutofit fontScale="90000"/>
          </a:bodyPr>
          <a:lstStyle/>
          <a:p>
            <a:r>
              <a:rPr lang="en-US" sz="1400" u="sng" dirty="0" err="1"/>
              <a:t>Stöggl</a:t>
            </a:r>
            <a:r>
              <a:rPr lang="en-US" sz="1400" u="sng" dirty="0"/>
              <a:t> TL, Müller E. </a:t>
            </a:r>
            <a:br>
              <a:rPr lang="et-EE" sz="1400" u="sng" dirty="0"/>
            </a:br>
            <a:r>
              <a:rPr lang="en-US" sz="2700" b="1" dirty="0"/>
              <a:t>Kinematic determinants and physiological response of cross-country skiing at maximal speed</a:t>
            </a:r>
            <a:br>
              <a:rPr lang="et-EE" sz="1400" dirty="0"/>
            </a:br>
            <a:r>
              <a:rPr lang="en-US" sz="1400" dirty="0"/>
              <a:t>Medicine and </a:t>
            </a:r>
            <a:r>
              <a:rPr lang="en-US" sz="1400" dirty="0" err="1"/>
              <a:t>Sciense</a:t>
            </a:r>
            <a:r>
              <a:rPr lang="en-US" sz="1400" dirty="0"/>
              <a:t> in Sports and Exercise 2009; 41(7): 1476-1487</a:t>
            </a:r>
            <a:br>
              <a:rPr lang="en-US" sz="1400" dirty="0"/>
            </a:br>
            <a:r>
              <a:rPr lang="en-US" sz="1400" u="sng" dirty="0">
                <a:hlinkClick r:id="rId2"/>
              </a:rPr>
              <a:t>https://www.ncbi.nlm.nih.gov/pubmed/19516152</a:t>
            </a:r>
            <a:endParaRPr lang="en-US" sz="1400" dirty="0"/>
          </a:p>
        </p:txBody>
      </p:sp>
      <p:sp>
        <p:nvSpPr>
          <p:cNvPr id="3" name="Content Placeholder 2">
            <a:extLst>
              <a:ext uri="{FF2B5EF4-FFF2-40B4-BE49-F238E27FC236}">
                <a16:creationId xmlns:a16="http://schemas.microsoft.com/office/drawing/2014/main" id="{09FB853F-4F0F-4FB1-9926-E3FC3CF2D7ED}"/>
              </a:ext>
            </a:extLst>
          </p:cNvPr>
          <p:cNvSpPr>
            <a:spLocks noGrp="1"/>
          </p:cNvSpPr>
          <p:nvPr>
            <p:ph idx="1"/>
          </p:nvPr>
        </p:nvSpPr>
        <p:spPr>
          <a:xfrm>
            <a:off x="1485900" y="1844824"/>
            <a:ext cx="10657184" cy="4572000"/>
          </a:xfrm>
        </p:spPr>
        <p:txBody>
          <a:bodyPr>
            <a:noAutofit/>
          </a:bodyPr>
          <a:lstStyle/>
          <a:p>
            <a:pPr marL="0" indent="0">
              <a:buNone/>
            </a:pPr>
            <a:r>
              <a:rPr lang="et-EE" sz="2200" b="1" dirty="0" err="1"/>
              <a:t>Stöggl</a:t>
            </a:r>
            <a:r>
              <a:rPr lang="et-EE" sz="2200" b="1" dirty="0"/>
              <a:t> TL; Müller E, uurisid 2009.a murdmaasuusatajate kinemaatilisi näitajaid ning füsioloogilist mõju maksimaalsetel kiirustel. </a:t>
            </a:r>
            <a:endParaRPr lang="en-US" sz="2200" dirty="0"/>
          </a:p>
          <a:p>
            <a:pPr marL="0" indent="0">
              <a:buNone/>
            </a:pPr>
            <a:r>
              <a:rPr lang="et-EE" sz="2200" dirty="0"/>
              <a:t>Varasemate uuringutega võrreldes genereerisid sportlased 34% suuremaid kiirusi, </a:t>
            </a:r>
            <a:r>
              <a:rPr lang="et-EE" sz="2200" b="1" dirty="0">
                <a:solidFill>
                  <a:srgbClr val="FF0000"/>
                </a:solidFill>
              </a:rPr>
              <a:t>saavutades need tõuketsükli sagedust tõstes samal ajal hoides tõuketsükli pikkust</a:t>
            </a:r>
            <a:r>
              <a:rPr lang="et-EE" sz="2200" dirty="0">
                <a:solidFill>
                  <a:srgbClr val="FF0000"/>
                </a:solidFill>
              </a:rPr>
              <a:t>. </a:t>
            </a:r>
          </a:p>
          <a:p>
            <a:pPr marL="0" indent="0">
              <a:buNone/>
            </a:pPr>
            <a:r>
              <a:rPr lang="et-EE" sz="2200" dirty="0" err="1"/>
              <a:t>Vahelduvtõukelise</a:t>
            </a:r>
            <a:r>
              <a:rPr lang="et-EE" sz="2200" dirty="0"/>
              <a:t> sõiduviisis kasutati erinevaid tehnikastrateegiaid kiiruse tõustes, </a:t>
            </a:r>
            <a:r>
              <a:rPr lang="et-EE" sz="2200" b="1" dirty="0"/>
              <a:t>kuid paaristõugetes oli tendents optimaalse tõukepikkuse ja sageduse suunas</a:t>
            </a:r>
            <a:r>
              <a:rPr lang="et-EE" sz="2200" dirty="0"/>
              <a:t>. Tõukejõu aeg oli ~180ms V2 uisus ning ~210ms paaristõugetes. </a:t>
            </a:r>
          </a:p>
          <a:p>
            <a:pPr marL="0" indent="0">
              <a:buNone/>
            </a:pPr>
            <a:r>
              <a:rPr lang="et-EE" sz="2200" dirty="0"/>
              <a:t>Varasemate uuringutega suurenenud suusatamise kiirus ja tõuketsüklipikkus ning positiivne korrelatsioon hoofaasi pikkusega </a:t>
            </a:r>
            <a:r>
              <a:rPr lang="et-EE" sz="2200" b="1" dirty="0">
                <a:solidFill>
                  <a:srgbClr val="FF0000"/>
                </a:solidFill>
              </a:rPr>
              <a:t>rõhutab efektiivsete jõurakendamise faaside olulisust lühikese aja vältel </a:t>
            </a:r>
            <a:r>
              <a:rPr lang="et-EE" sz="2200" dirty="0"/>
              <a:t>ning </a:t>
            </a:r>
            <a:r>
              <a:rPr lang="et-EE" sz="2200" b="1" dirty="0"/>
              <a:t>annab alust soovitada tõsta plahvatuslikku- ning maksimaaljõudu arendavate treeningute osakaalu, et suurendada jõuimpulssi</a:t>
            </a:r>
            <a:r>
              <a:rPr lang="et-EE" sz="2200" dirty="0"/>
              <a:t>.</a:t>
            </a:r>
            <a:endParaRPr lang="en-US" sz="2200" dirty="0"/>
          </a:p>
        </p:txBody>
      </p:sp>
    </p:spTree>
    <p:extLst>
      <p:ext uri="{BB962C8B-B14F-4D97-AF65-F5344CB8AC3E}">
        <p14:creationId xmlns:p14="http://schemas.microsoft.com/office/powerpoint/2010/main" val="32983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DF78-EC60-49F9-96AA-0E0087DC260B}"/>
              </a:ext>
            </a:extLst>
          </p:cNvPr>
          <p:cNvSpPr>
            <a:spLocks noGrp="1"/>
          </p:cNvSpPr>
          <p:nvPr>
            <p:ph type="title"/>
          </p:nvPr>
        </p:nvSpPr>
        <p:spPr>
          <a:xfrm>
            <a:off x="1566630" y="404664"/>
            <a:ext cx="9782801" cy="1239837"/>
          </a:xfrm>
        </p:spPr>
        <p:txBody>
          <a:bodyPr>
            <a:normAutofit fontScale="90000"/>
          </a:bodyPr>
          <a:lstStyle/>
          <a:p>
            <a:r>
              <a:rPr lang="en-US" sz="1400" dirty="0" err="1"/>
              <a:t>Lindinger</a:t>
            </a:r>
            <a:r>
              <a:rPr lang="en-US" sz="1400" dirty="0"/>
              <a:t> SJ, Holmberg HC, Müller E, Rapp W. </a:t>
            </a:r>
            <a:br>
              <a:rPr lang="et-EE" sz="1400" u="sng" dirty="0"/>
            </a:br>
            <a:r>
              <a:rPr lang="en-US" sz="2700" b="1" dirty="0"/>
              <a:t>Changes in upper body muscle activity with increasing double poling velocities in elite cross-country skiing</a:t>
            </a:r>
            <a:r>
              <a:rPr lang="en-US" sz="1400" dirty="0"/>
              <a:t>. </a:t>
            </a:r>
            <a:br>
              <a:rPr lang="et-EE" sz="1400" dirty="0"/>
            </a:br>
            <a:r>
              <a:rPr lang="en-US" sz="1400" dirty="0"/>
              <a:t>European Journal of Applied Physiology 2009; 106(3): 353-363 </a:t>
            </a:r>
            <a:br>
              <a:rPr lang="en-US" sz="1400" dirty="0"/>
            </a:br>
            <a:r>
              <a:rPr lang="en-US" sz="1400" u="sng" dirty="0">
                <a:hlinkClick r:id="rId2"/>
              </a:rPr>
              <a:t>https://www.ncbi.nlm.nih.gov/pubmed/19280214</a:t>
            </a:r>
            <a:r>
              <a:rPr lang="en-US" sz="1400" dirty="0"/>
              <a:t> </a:t>
            </a:r>
          </a:p>
        </p:txBody>
      </p:sp>
      <p:sp>
        <p:nvSpPr>
          <p:cNvPr id="3" name="Content Placeholder 2">
            <a:extLst>
              <a:ext uri="{FF2B5EF4-FFF2-40B4-BE49-F238E27FC236}">
                <a16:creationId xmlns:a16="http://schemas.microsoft.com/office/drawing/2014/main" id="{99B799A6-5585-406A-8A8A-4B239C547DB3}"/>
              </a:ext>
            </a:extLst>
          </p:cNvPr>
          <p:cNvSpPr>
            <a:spLocks noGrp="1"/>
          </p:cNvSpPr>
          <p:nvPr>
            <p:ph idx="1"/>
          </p:nvPr>
        </p:nvSpPr>
        <p:spPr>
          <a:xfrm>
            <a:off x="1566629" y="2310676"/>
            <a:ext cx="9782801" cy="4572000"/>
          </a:xfrm>
        </p:spPr>
        <p:txBody>
          <a:bodyPr>
            <a:normAutofit/>
          </a:bodyPr>
          <a:lstStyle/>
          <a:p>
            <a:pPr marL="0" indent="0">
              <a:buNone/>
            </a:pPr>
            <a:r>
              <a:rPr lang="et-EE" sz="2400" dirty="0" err="1"/>
              <a:t>Lindinger</a:t>
            </a:r>
            <a:r>
              <a:rPr lang="et-EE" sz="2400" dirty="0"/>
              <a:t> SJ jt. on 2009.a uurinud </a:t>
            </a:r>
            <a:r>
              <a:rPr lang="et-EE" sz="2400" b="1" dirty="0"/>
              <a:t>kuidas kontrollivad eliitmurdmaasuusatajad kiirust </a:t>
            </a:r>
            <a:r>
              <a:rPr lang="et-EE" sz="2400" b="1" dirty="0" err="1"/>
              <a:t>paaristõukelises</a:t>
            </a:r>
            <a:r>
              <a:rPr lang="et-EE" sz="2400" b="1" dirty="0"/>
              <a:t> sõidutehnikas</a:t>
            </a:r>
            <a:r>
              <a:rPr lang="et-EE" sz="2400" dirty="0"/>
              <a:t>. </a:t>
            </a:r>
          </a:p>
          <a:p>
            <a:pPr marL="0" indent="0">
              <a:buNone/>
            </a:pPr>
            <a:r>
              <a:rPr lang="et-EE" sz="2400" dirty="0"/>
              <a:t>Leiti, et eliitsuusatajad suurendavad kiiruse suurenedes nii </a:t>
            </a:r>
            <a:r>
              <a:rPr lang="et-EE" sz="2400" b="1" dirty="0"/>
              <a:t>tõukesagedust kui tõukepikkust</a:t>
            </a:r>
            <a:r>
              <a:rPr lang="et-EE" sz="2400" dirty="0"/>
              <a:t>. Tõukepikkuse suurenemine on saavutatud </a:t>
            </a:r>
            <a:r>
              <a:rPr lang="et-EE" sz="2400" b="1" dirty="0"/>
              <a:t>tõukejõu suurenemisega</a:t>
            </a:r>
            <a:r>
              <a:rPr lang="et-EE" sz="2400" dirty="0"/>
              <a:t>, mitte tõukele kuluva aja vähendamisega. Kõrgemate kiirustega kohanemisele aitasid kaasa </a:t>
            </a:r>
            <a:r>
              <a:rPr lang="et-EE" sz="2400" b="1" dirty="0">
                <a:solidFill>
                  <a:srgbClr val="FF0000"/>
                </a:solidFill>
              </a:rPr>
              <a:t>suurenenud liikumisulatus, väiksem minimaalne liigesnurk- ja suuremad nurkkiirused küünarvarre-, puusa- ja põlveliigestes.</a:t>
            </a:r>
            <a:endParaRPr lang="en-US" sz="2400" b="1" dirty="0">
              <a:solidFill>
                <a:srgbClr val="FF0000"/>
              </a:solidFill>
            </a:endParaRPr>
          </a:p>
        </p:txBody>
      </p:sp>
    </p:spTree>
    <p:extLst>
      <p:ext uri="{BB962C8B-B14F-4D97-AF65-F5344CB8AC3E}">
        <p14:creationId xmlns:p14="http://schemas.microsoft.com/office/powerpoint/2010/main" val="142671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3E36-C342-4BED-812A-CD1DEFAE5B43}"/>
              </a:ext>
            </a:extLst>
          </p:cNvPr>
          <p:cNvSpPr>
            <a:spLocks noGrp="1"/>
          </p:cNvSpPr>
          <p:nvPr>
            <p:ph type="title"/>
          </p:nvPr>
        </p:nvSpPr>
        <p:spPr>
          <a:xfrm>
            <a:off x="1701924" y="476672"/>
            <a:ext cx="9782801" cy="1239837"/>
          </a:xfrm>
        </p:spPr>
        <p:txBody>
          <a:bodyPr>
            <a:noAutofit/>
          </a:bodyPr>
          <a:lstStyle/>
          <a:p>
            <a:r>
              <a:rPr lang="en-US" sz="1400" dirty="0" err="1"/>
              <a:t>Stöggl</a:t>
            </a:r>
            <a:r>
              <a:rPr lang="en-US" sz="1400" dirty="0"/>
              <a:t> T, Holmberg HC. </a:t>
            </a:r>
            <a:br>
              <a:rPr lang="et-EE" sz="1400" dirty="0"/>
            </a:br>
            <a:r>
              <a:rPr lang="en-US" sz="2800" b="1" dirty="0"/>
              <a:t>Force interaction and 3D pole movement in double poling. </a:t>
            </a:r>
            <a:br>
              <a:rPr lang="et-EE" sz="1400" dirty="0"/>
            </a:br>
            <a:r>
              <a:rPr lang="en-US" sz="1400" dirty="0"/>
              <a:t>Scandinavian journal of Medicine &amp; Science in Sports 2011; 21(6):e393-404 </a:t>
            </a:r>
            <a:br>
              <a:rPr lang="en-US" sz="1400" dirty="0"/>
            </a:br>
            <a:r>
              <a:rPr lang="en-US" sz="1400" u="sng" dirty="0">
                <a:hlinkClick r:id="rId2"/>
              </a:rPr>
              <a:t>https://www.ncbi.nlm.nih.gov/pubmed/21545537</a:t>
            </a:r>
            <a:r>
              <a:rPr lang="en-US" sz="1400" dirty="0"/>
              <a:t> </a:t>
            </a:r>
          </a:p>
        </p:txBody>
      </p:sp>
      <p:sp>
        <p:nvSpPr>
          <p:cNvPr id="3" name="Content Placeholder 2">
            <a:extLst>
              <a:ext uri="{FF2B5EF4-FFF2-40B4-BE49-F238E27FC236}">
                <a16:creationId xmlns:a16="http://schemas.microsoft.com/office/drawing/2014/main" id="{799734FE-CF93-41C0-9858-C341C0A630C4}"/>
              </a:ext>
            </a:extLst>
          </p:cNvPr>
          <p:cNvSpPr>
            <a:spLocks noGrp="1"/>
          </p:cNvSpPr>
          <p:nvPr>
            <p:ph idx="1"/>
          </p:nvPr>
        </p:nvSpPr>
        <p:spPr>
          <a:xfrm>
            <a:off x="1701924" y="2108200"/>
            <a:ext cx="9782801" cy="4572000"/>
          </a:xfrm>
        </p:spPr>
        <p:txBody>
          <a:bodyPr/>
          <a:lstStyle/>
          <a:p>
            <a:pPr marL="0" indent="0">
              <a:buNone/>
            </a:pPr>
            <a:r>
              <a:rPr lang="et-EE" dirty="0" err="1"/>
              <a:t>Stöggl</a:t>
            </a:r>
            <a:r>
              <a:rPr lang="et-EE" dirty="0"/>
              <a:t> ja </a:t>
            </a:r>
            <a:r>
              <a:rPr lang="et-EE" dirty="0" err="1"/>
              <a:t>Holmberg</a:t>
            </a:r>
            <a:r>
              <a:rPr lang="et-EE" dirty="0"/>
              <a:t> on 2011 a uuringus leidnud, et </a:t>
            </a:r>
            <a:r>
              <a:rPr lang="et-EE" b="1" dirty="0"/>
              <a:t>suurtel kiirustel suusatades peaksid suusatajad proovima kombineerida suurt kepijõudu sobiva kepijõu ajastusega ning sobivat kepi ning kehaasendeid keppide etteliikumise ja tõukefaasi ajal</a:t>
            </a:r>
            <a:r>
              <a:rPr lang="et-EE" dirty="0"/>
              <a:t>. </a:t>
            </a:r>
          </a:p>
          <a:p>
            <a:pPr marL="0" indent="0">
              <a:buNone/>
            </a:pPr>
            <a:br>
              <a:rPr lang="et-EE" dirty="0"/>
            </a:br>
            <a:r>
              <a:rPr lang="et-EE" dirty="0"/>
              <a:t>Treeningfookus peaks olema </a:t>
            </a:r>
            <a:r>
              <a:rPr lang="et-EE" b="1" dirty="0">
                <a:solidFill>
                  <a:srgbClr val="FF0000"/>
                </a:solidFill>
              </a:rPr>
              <a:t>tõuke algfaasis rakendava jõu (pole </a:t>
            </a:r>
            <a:r>
              <a:rPr lang="et-EE" b="1" dirty="0" err="1">
                <a:solidFill>
                  <a:srgbClr val="FF0000"/>
                </a:solidFill>
              </a:rPr>
              <a:t>force</a:t>
            </a:r>
            <a:r>
              <a:rPr lang="et-EE" b="1" dirty="0">
                <a:solidFill>
                  <a:srgbClr val="FF0000"/>
                </a:solidFill>
              </a:rPr>
              <a:t>) arendamisel läbi erialase jõu võime loomise </a:t>
            </a:r>
            <a:r>
              <a:rPr lang="et-EE" b="1" dirty="0"/>
              <a:t>ning selle jõu võime rakendamist paaristõuketreeningutel. </a:t>
            </a:r>
            <a:endParaRPr lang="en-US" b="1" dirty="0"/>
          </a:p>
        </p:txBody>
      </p:sp>
    </p:spTree>
    <p:extLst>
      <p:ext uri="{BB962C8B-B14F-4D97-AF65-F5344CB8AC3E}">
        <p14:creationId xmlns:p14="http://schemas.microsoft.com/office/powerpoint/2010/main" val="338042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CA89-A21D-473D-BE45-317BB7B3EC74}"/>
              </a:ext>
            </a:extLst>
          </p:cNvPr>
          <p:cNvSpPr>
            <a:spLocks noGrp="1"/>
          </p:cNvSpPr>
          <p:nvPr>
            <p:ph type="title"/>
          </p:nvPr>
        </p:nvSpPr>
        <p:spPr>
          <a:xfrm>
            <a:off x="1560410" y="188640"/>
            <a:ext cx="9782801" cy="1239837"/>
          </a:xfrm>
        </p:spPr>
        <p:txBody>
          <a:bodyPr>
            <a:noAutofit/>
          </a:bodyPr>
          <a:lstStyle/>
          <a:p>
            <a:r>
              <a:rPr lang="en-US" sz="1400" dirty="0" err="1"/>
              <a:t>Stöggl</a:t>
            </a:r>
            <a:r>
              <a:rPr lang="en-US" sz="1400" dirty="0"/>
              <a:t> T, Holmberg HC. </a:t>
            </a:r>
            <a:br>
              <a:rPr lang="et-EE" sz="1400" dirty="0"/>
            </a:br>
            <a:r>
              <a:rPr lang="en-US" sz="2400" b="1" dirty="0"/>
              <a:t>Double-Poling Biomechanics of Elite Cross-country Skiers: Flat versus Uphill Terrain. </a:t>
            </a:r>
            <a:br>
              <a:rPr lang="et-EE" sz="1400" dirty="0"/>
            </a:br>
            <a:r>
              <a:rPr lang="en-US" sz="1400" dirty="0"/>
              <a:t>Medicine and Science in Sports and Exercise 2016; 48(8): 1580-1589 </a:t>
            </a:r>
            <a:br>
              <a:rPr lang="en-US" sz="1400" dirty="0"/>
            </a:br>
            <a:r>
              <a:rPr lang="en-US" sz="1400" u="sng" dirty="0">
                <a:hlinkClick r:id="rId2"/>
              </a:rPr>
              <a:t>https://www.ncbi.nlm.nih.gov/pubmed/27031747</a:t>
            </a:r>
            <a:r>
              <a:rPr lang="en-US" sz="1400" dirty="0"/>
              <a:t> </a:t>
            </a:r>
          </a:p>
        </p:txBody>
      </p:sp>
      <p:sp>
        <p:nvSpPr>
          <p:cNvPr id="3" name="Content Placeholder 2">
            <a:extLst>
              <a:ext uri="{FF2B5EF4-FFF2-40B4-BE49-F238E27FC236}">
                <a16:creationId xmlns:a16="http://schemas.microsoft.com/office/drawing/2014/main" id="{F73190DD-C3DB-41C5-9BB5-6911D949F529}"/>
              </a:ext>
            </a:extLst>
          </p:cNvPr>
          <p:cNvSpPr>
            <a:spLocks noGrp="1"/>
          </p:cNvSpPr>
          <p:nvPr>
            <p:ph idx="1"/>
          </p:nvPr>
        </p:nvSpPr>
        <p:spPr>
          <a:xfrm>
            <a:off x="1560410" y="1858813"/>
            <a:ext cx="10696862" cy="4999187"/>
          </a:xfrm>
        </p:spPr>
        <p:txBody>
          <a:bodyPr>
            <a:normAutofit/>
          </a:bodyPr>
          <a:lstStyle/>
          <a:p>
            <a:pPr marL="0" indent="0">
              <a:buNone/>
            </a:pPr>
            <a:r>
              <a:rPr lang="en-US" sz="1800" b="1" dirty="0" err="1"/>
              <a:t>Stöggl</a:t>
            </a:r>
            <a:r>
              <a:rPr lang="en-US" sz="1800" b="1" dirty="0"/>
              <a:t> ja Holmberg </a:t>
            </a:r>
            <a:r>
              <a:rPr lang="en-US" sz="1800" b="1" dirty="0" err="1"/>
              <a:t>uurisid</a:t>
            </a:r>
            <a:r>
              <a:rPr lang="en-US" sz="1800" b="1" dirty="0"/>
              <a:t> 2016.aastal</a:t>
            </a:r>
            <a:r>
              <a:rPr lang="en-US" sz="1800" dirty="0"/>
              <a:t> </a:t>
            </a:r>
            <a:r>
              <a:rPr lang="en-US" sz="1800" dirty="0" err="1"/>
              <a:t>paaristõukelise</a:t>
            </a:r>
            <a:r>
              <a:rPr lang="en-US" sz="1800" dirty="0"/>
              <a:t> </a:t>
            </a:r>
            <a:r>
              <a:rPr lang="en-US" sz="1800" dirty="0" err="1"/>
              <a:t>sõiduviisi</a:t>
            </a:r>
            <a:r>
              <a:rPr lang="en-US" sz="1800" dirty="0"/>
              <a:t> </a:t>
            </a:r>
            <a:r>
              <a:rPr lang="en-US" sz="1800" dirty="0" err="1"/>
              <a:t>biomehaanika</a:t>
            </a:r>
            <a:r>
              <a:rPr lang="en-US" sz="1800" dirty="0"/>
              <a:t> </a:t>
            </a:r>
            <a:r>
              <a:rPr lang="en-US" sz="1800" dirty="0" err="1"/>
              <a:t>erinevusi</a:t>
            </a:r>
            <a:r>
              <a:rPr lang="en-US" sz="1800" dirty="0"/>
              <a:t> </a:t>
            </a:r>
            <a:r>
              <a:rPr lang="en-US" sz="1800" dirty="0" err="1"/>
              <a:t>eliit</a:t>
            </a:r>
            <a:r>
              <a:rPr lang="en-US" sz="1800" dirty="0"/>
              <a:t> </a:t>
            </a:r>
            <a:r>
              <a:rPr lang="en-US" sz="1800" dirty="0" err="1"/>
              <a:t>murdmaasuusatajatel</a:t>
            </a:r>
            <a:r>
              <a:rPr lang="en-US" sz="1800" dirty="0"/>
              <a:t> </a:t>
            </a:r>
            <a:r>
              <a:rPr lang="en-US" sz="1800" dirty="0" err="1"/>
              <a:t>lauskmaa</a:t>
            </a:r>
            <a:r>
              <a:rPr lang="en-US" sz="1800" dirty="0"/>
              <a:t> ja </a:t>
            </a:r>
            <a:r>
              <a:rPr lang="en-US" sz="1800" dirty="0" err="1"/>
              <a:t>tõusul</a:t>
            </a:r>
            <a:r>
              <a:rPr lang="en-US" sz="1800" dirty="0"/>
              <a:t> </a:t>
            </a:r>
            <a:r>
              <a:rPr lang="en-US" sz="1800" dirty="0" err="1"/>
              <a:t>sõidu</a:t>
            </a:r>
            <a:r>
              <a:rPr lang="en-US" sz="1800" dirty="0"/>
              <a:t> </a:t>
            </a:r>
            <a:r>
              <a:rPr lang="en-US" sz="1800" dirty="0" err="1"/>
              <a:t>vahel</a:t>
            </a:r>
            <a:r>
              <a:rPr lang="en-US" sz="1800" dirty="0"/>
              <a:t> </a:t>
            </a:r>
            <a:r>
              <a:rPr lang="en-US" sz="1800" dirty="0" err="1"/>
              <a:t>tingituna</a:t>
            </a:r>
            <a:r>
              <a:rPr lang="en-US" sz="1800" dirty="0"/>
              <a:t> </a:t>
            </a:r>
            <a:r>
              <a:rPr lang="en-US" sz="1800" dirty="0" err="1"/>
              <a:t>uuenduslikult</a:t>
            </a:r>
            <a:r>
              <a:rPr lang="en-US" sz="1800" dirty="0"/>
              <a:t> </a:t>
            </a:r>
            <a:r>
              <a:rPr lang="en-US" sz="1800" dirty="0" err="1"/>
              <a:t>suurenenud</a:t>
            </a:r>
            <a:r>
              <a:rPr lang="en-US" sz="1800" dirty="0"/>
              <a:t> </a:t>
            </a:r>
            <a:r>
              <a:rPr lang="en-US" sz="1800" dirty="0" err="1"/>
              <a:t>paaristõuke</a:t>
            </a:r>
            <a:r>
              <a:rPr lang="en-US" sz="1800" dirty="0"/>
              <a:t> </a:t>
            </a:r>
            <a:r>
              <a:rPr lang="en-US" sz="1800" dirty="0" err="1"/>
              <a:t>kasutatavuse</a:t>
            </a:r>
            <a:r>
              <a:rPr lang="en-US" sz="1800" dirty="0"/>
              <a:t> </a:t>
            </a:r>
            <a:r>
              <a:rPr lang="en-US" sz="1800" dirty="0" err="1"/>
              <a:t>vahel</a:t>
            </a:r>
            <a:r>
              <a:rPr lang="en-US" sz="1800" dirty="0"/>
              <a:t> </a:t>
            </a:r>
            <a:r>
              <a:rPr lang="en-US" sz="1800" dirty="0" err="1"/>
              <a:t>tipptasemel</a:t>
            </a:r>
            <a:r>
              <a:rPr lang="en-US" sz="1800" dirty="0"/>
              <a:t>. </a:t>
            </a:r>
          </a:p>
          <a:p>
            <a:pPr marL="0" indent="0">
              <a:buNone/>
            </a:pPr>
            <a:r>
              <a:rPr lang="en-US" sz="1800" dirty="0"/>
              <a:t>13 </a:t>
            </a:r>
            <a:r>
              <a:rPr lang="en-US" sz="1800" dirty="0" err="1"/>
              <a:t>tipp</a:t>
            </a:r>
            <a:r>
              <a:rPr lang="en-US" sz="1800" dirty="0"/>
              <a:t> </a:t>
            </a:r>
            <a:r>
              <a:rPr lang="en-US" sz="1800" dirty="0" err="1"/>
              <a:t>meessuusatajat</a:t>
            </a:r>
            <a:r>
              <a:rPr lang="en-US" sz="1800" dirty="0"/>
              <a:t> </a:t>
            </a:r>
            <a:r>
              <a:rPr lang="en-US" sz="1800" dirty="0" err="1"/>
              <a:t>läbisid</a:t>
            </a:r>
            <a:r>
              <a:rPr lang="en-US" sz="1800" dirty="0"/>
              <a:t> </a:t>
            </a:r>
            <a:r>
              <a:rPr lang="en-US" sz="1800" dirty="0" err="1"/>
              <a:t>testi</a:t>
            </a:r>
            <a:r>
              <a:rPr lang="en-US" sz="1800" dirty="0"/>
              <a:t> </a:t>
            </a:r>
            <a:r>
              <a:rPr lang="en-US" sz="1800" dirty="0" err="1"/>
              <a:t>rullsuusalindil</a:t>
            </a:r>
            <a:r>
              <a:rPr lang="en-US" sz="1800" dirty="0"/>
              <a:t> </a:t>
            </a:r>
            <a:r>
              <a:rPr lang="en-US" sz="1800" dirty="0" err="1"/>
              <a:t>kahel</a:t>
            </a:r>
            <a:r>
              <a:rPr lang="en-US" sz="1800" dirty="0"/>
              <a:t> </a:t>
            </a:r>
            <a:r>
              <a:rPr lang="en-US" sz="1800" dirty="0" err="1"/>
              <a:t>erineval</a:t>
            </a:r>
            <a:r>
              <a:rPr lang="en-US" sz="1800" dirty="0"/>
              <a:t> </a:t>
            </a:r>
            <a:r>
              <a:rPr lang="en-US" sz="1800" dirty="0" err="1"/>
              <a:t>kiirusel</a:t>
            </a:r>
            <a:r>
              <a:rPr lang="en-US" sz="1800" dirty="0"/>
              <a:t> (13 ja 24km/h </a:t>
            </a:r>
            <a:r>
              <a:rPr lang="en-US" sz="1800" dirty="0" err="1"/>
              <a:t>ning</a:t>
            </a:r>
            <a:r>
              <a:rPr lang="en-US" sz="1800" dirty="0"/>
              <a:t> 15 ja 28,5km/h) ja </a:t>
            </a:r>
            <a:r>
              <a:rPr lang="en-US" sz="1800" dirty="0" err="1"/>
              <a:t>kahel</a:t>
            </a:r>
            <a:r>
              <a:rPr lang="en-US" sz="1800" dirty="0"/>
              <a:t> </a:t>
            </a:r>
            <a:r>
              <a:rPr lang="en-US" sz="1800" dirty="0" err="1"/>
              <a:t>erineval</a:t>
            </a:r>
            <a:r>
              <a:rPr lang="en-US" sz="1800" dirty="0"/>
              <a:t> </a:t>
            </a:r>
            <a:r>
              <a:rPr lang="en-US" sz="1800" dirty="0" err="1"/>
              <a:t>tõusunurgal</a:t>
            </a:r>
            <a:r>
              <a:rPr lang="en-US" sz="1800" dirty="0"/>
              <a:t> (1 ja 7 </a:t>
            </a:r>
            <a:r>
              <a:rPr lang="en-US" sz="1800" dirty="0" err="1"/>
              <a:t>kraadi</a:t>
            </a:r>
            <a:r>
              <a:rPr lang="en-US" sz="1800" dirty="0"/>
              <a:t>). </a:t>
            </a:r>
            <a:r>
              <a:rPr lang="en-US" sz="1800" dirty="0" err="1"/>
              <a:t>Mõõdeti</a:t>
            </a:r>
            <a:r>
              <a:rPr lang="en-US" sz="1800" dirty="0"/>
              <a:t> </a:t>
            </a:r>
            <a:r>
              <a:rPr lang="en-US" sz="1800" dirty="0" err="1"/>
              <a:t>tõukejõudu</a:t>
            </a:r>
            <a:r>
              <a:rPr lang="en-US" sz="1800" dirty="0"/>
              <a:t> ja 3D </a:t>
            </a:r>
            <a:r>
              <a:rPr lang="en-US" sz="1800" dirty="0" err="1"/>
              <a:t>kehakineetikat</a:t>
            </a:r>
            <a:r>
              <a:rPr lang="en-US" sz="1800" dirty="0"/>
              <a:t>.</a:t>
            </a:r>
          </a:p>
          <a:p>
            <a:pPr marL="0" indent="0">
              <a:buNone/>
            </a:pPr>
            <a:r>
              <a:rPr lang="en-US" sz="1800" dirty="0" err="1"/>
              <a:t>Leiti</a:t>
            </a:r>
            <a:r>
              <a:rPr lang="en-US" sz="1800" dirty="0"/>
              <a:t>, et </a:t>
            </a:r>
            <a:r>
              <a:rPr lang="en-US" sz="1800" b="1" dirty="0" err="1">
                <a:solidFill>
                  <a:srgbClr val="FF0000"/>
                </a:solidFill>
              </a:rPr>
              <a:t>ülesmäge</a:t>
            </a:r>
            <a:r>
              <a:rPr lang="en-US" sz="1800" b="1" dirty="0">
                <a:solidFill>
                  <a:srgbClr val="FF0000"/>
                </a:solidFill>
              </a:rPr>
              <a:t> </a:t>
            </a:r>
            <a:r>
              <a:rPr lang="en-US" sz="1800" b="1" dirty="0" err="1">
                <a:solidFill>
                  <a:srgbClr val="FF0000"/>
                </a:solidFill>
              </a:rPr>
              <a:t>paaristõugetel</a:t>
            </a:r>
            <a:r>
              <a:rPr lang="en-US" sz="1800" b="1" dirty="0">
                <a:solidFill>
                  <a:srgbClr val="FF0000"/>
                </a:solidFill>
              </a:rPr>
              <a:t> </a:t>
            </a:r>
            <a:r>
              <a:rPr lang="en-US" sz="1800" b="1" dirty="0" err="1">
                <a:solidFill>
                  <a:srgbClr val="FF0000"/>
                </a:solidFill>
              </a:rPr>
              <a:t>olid</a:t>
            </a:r>
            <a:r>
              <a:rPr lang="en-US" sz="1800" b="1" dirty="0">
                <a:solidFill>
                  <a:srgbClr val="FF0000"/>
                </a:solidFill>
              </a:rPr>
              <a:t> kepi </a:t>
            </a:r>
            <a:r>
              <a:rPr lang="en-US" sz="1800" b="1" dirty="0" err="1">
                <a:solidFill>
                  <a:srgbClr val="FF0000"/>
                </a:solidFill>
              </a:rPr>
              <a:t>tõukeaeg</a:t>
            </a:r>
            <a:r>
              <a:rPr lang="en-US" sz="1800" b="1" dirty="0">
                <a:solidFill>
                  <a:srgbClr val="FF0000"/>
                </a:solidFill>
              </a:rPr>
              <a:t> </a:t>
            </a:r>
            <a:r>
              <a:rPr lang="en-US" sz="1800" b="1" dirty="0" err="1">
                <a:solidFill>
                  <a:srgbClr val="FF0000"/>
                </a:solidFill>
              </a:rPr>
              <a:t>palju</a:t>
            </a:r>
            <a:r>
              <a:rPr lang="en-US" sz="1800" b="1" dirty="0">
                <a:solidFill>
                  <a:srgbClr val="FF0000"/>
                </a:solidFill>
              </a:rPr>
              <a:t> </a:t>
            </a:r>
            <a:r>
              <a:rPr lang="en-US" sz="1800" b="1" dirty="0" err="1">
                <a:solidFill>
                  <a:srgbClr val="FF0000"/>
                </a:solidFill>
              </a:rPr>
              <a:t>lühem</a:t>
            </a:r>
            <a:r>
              <a:rPr lang="en-US" sz="1800" b="1" dirty="0">
                <a:solidFill>
                  <a:srgbClr val="FF0000"/>
                </a:solidFill>
              </a:rPr>
              <a:t> </a:t>
            </a:r>
            <a:r>
              <a:rPr lang="en-US" sz="1800" dirty="0"/>
              <a:t>(-48%) (swing time) </a:t>
            </a:r>
            <a:r>
              <a:rPr lang="en-US" sz="1800" dirty="0" err="1"/>
              <a:t>ning</a:t>
            </a:r>
            <a:r>
              <a:rPr lang="en-US" sz="1800" dirty="0"/>
              <a:t> </a:t>
            </a:r>
            <a:r>
              <a:rPr lang="en-US" sz="1800" b="1" dirty="0" err="1"/>
              <a:t>maksimaalsed</a:t>
            </a:r>
            <a:r>
              <a:rPr lang="en-US" sz="1800" b="1" dirty="0"/>
              <a:t> </a:t>
            </a:r>
            <a:r>
              <a:rPr lang="en-US" sz="1800" b="1" dirty="0" err="1"/>
              <a:t>kepijõud</a:t>
            </a:r>
            <a:r>
              <a:rPr lang="en-US" sz="1800" b="1" dirty="0"/>
              <a:t> </a:t>
            </a:r>
            <a:r>
              <a:rPr lang="en-US" sz="1800" b="1" dirty="0" err="1"/>
              <a:t>suuremad</a:t>
            </a:r>
            <a:r>
              <a:rPr lang="en-US" sz="1800" b="1" dirty="0"/>
              <a:t> </a:t>
            </a:r>
            <a:r>
              <a:rPr lang="en-US" sz="1800" dirty="0"/>
              <a:t>(+13%) ja </a:t>
            </a:r>
            <a:r>
              <a:rPr lang="en-US" sz="1800" b="1" dirty="0" err="1"/>
              <a:t>genereeritud</a:t>
            </a:r>
            <a:r>
              <a:rPr lang="en-US" sz="1800" b="1" dirty="0"/>
              <a:t> </a:t>
            </a:r>
            <a:r>
              <a:rPr lang="en-US" sz="1800" b="1" dirty="0" err="1"/>
              <a:t>hilisemas</a:t>
            </a:r>
            <a:r>
              <a:rPr lang="en-US" sz="1800" b="1" dirty="0"/>
              <a:t> </a:t>
            </a:r>
            <a:r>
              <a:rPr lang="en-US" sz="1800" b="1" dirty="0" err="1"/>
              <a:t>tõukefaasis</a:t>
            </a:r>
            <a:r>
              <a:rPr lang="en-US" sz="1800" b="1" dirty="0"/>
              <a:t> </a:t>
            </a:r>
            <a:r>
              <a:rPr lang="en-US" sz="1800" dirty="0"/>
              <a:t>(+68%). </a:t>
            </a:r>
            <a:r>
              <a:rPr lang="en-US" sz="1800" dirty="0" err="1"/>
              <a:t>Lisaks</a:t>
            </a:r>
            <a:r>
              <a:rPr lang="en-US" sz="1800" dirty="0"/>
              <a:t> </a:t>
            </a:r>
            <a:r>
              <a:rPr lang="en-US" sz="1800" dirty="0" err="1"/>
              <a:t>sellele</a:t>
            </a:r>
            <a:r>
              <a:rPr lang="en-US" sz="1800" dirty="0"/>
              <a:t> </a:t>
            </a:r>
            <a:r>
              <a:rPr lang="en-US" sz="1800" dirty="0" err="1"/>
              <a:t>olid</a:t>
            </a:r>
            <a:r>
              <a:rPr lang="en-US" sz="1800" dirty="0"/>
              <a:t> </a:t>
            </a:r>
            <a:r>
              <a:rPr lang="en-US" sz="1800" dirty="0" err="1"/>
              <a:t>kepijõud</a:t>
            </a:r>
            <a:r>
              <a:rPr lang="en-US" sz="1800" dirty="0"/>
              <a:t> (pole forces) 18% </a:t>
            </a:r>
            <a:r>
              <a:rPr lang="en-US" sz="1800" dirty="0" err="1"/>
              <a:t>efektiivsemalt</a:t>
            </a:r>
            <a:r>
              <a:rPr lang="en-US" sz="1800" dirty="0"/>
              <a:t> </a:t>
            </a:r>
            <a:r>
              <a:rPr lang="en-US" sz="1800" dirty="0" err="1"/>
              <a:t>tõukejõusse</a:t>
            </a:r>
            <a:r>
              <a:rPr lang="en-US" sz="1800" dirty="0"/>
              <a:t> </a:t>
            </a:r>
            <a:r>
              <a:rPr lang="en-US" sz="1800" dirty="0" err="1"/>
              <a:t>orienteeritud</a:t>
            </a:r>
            <a:r>
              <a:rPr lang="en-US" sz="1800" dirty="0"/>
              <a:t>. </a:t>
            </a:r>
            <a:endParaRPr lang="et-EE" sz="1800" dirty="0"/>
          </a:p>
          <a:p>
            <a:pPr marL="0" indent="0">
              <a:buNone/>
            </a:pPr>
            <a:r>
              <a:rPr lang="en-US" sz="1800" b="1" dirty="0" err="1"/>
              <a:t>Ülesmäge</a:t>
            </a:r>
            <a:r>
              <a:rPr lang="en-US" sz="1800" b="1" dirty="0"/>
              <a:t> </a:t>
            </a:r>
            <a:r>
              <a:rPr lang="en-US" sz="1800" b="1" dirty="0" err="1"/>
              <a:t>paaristõugetel</a:t>
            </a:r>
            <a:r>
              <a:rPr lang="en-US" sz="1800" b="1" dirty="0"/>
              <a:t> </a:t>
            </a:r>
            <a:r>
              <a:rPr lang="en-US" sz="1800" b="1" dirty="0" err="1"/>
              <a:t>olid</a:t>
            </a:r>
            <a:r>
              <a:rPr lang="en-US" sz="1800" b="1" dirty="0"/>
              <a:t> </a:t>
            </a:r>
            <a:r>
              <a:rPr lang="en-US" sz="1800" b="1" dirty="0" err="1"/>
              <a:t>suustajate</a:t>
            </a:r>
            <a:r>
              <a:rPr lang="en-US" sz="1800" b="1" dirty="0"/>
              <a:t> </a:t>
            </a:r>
            <a:r>
              <a:rPr lang="en-US" sz="1800" b="1" dirty="0" err="1"/>
              <a:t>küünarvarred</a:t>
            </a:r>
            <a:r>
              <a:rPr lang="en-US" sz="1800" b="1" dirty="0"/>
              <a:t> </a:t>
            </a:r>
            <a:r>
              <a:rPr lang="en-US" sz="1800" b="1" dirty="0" err="1"/>
              <a:t>rohkem</a:t>
            </a:r>
            <a:r>
              <a:rPr lang="en-US" sz="1800" b="1" dirty="0"/>
              <a:t> </a:t>
            </a:r>
            <a:r>
              <a:rPr lang="en-US" sz="1800" b="1" dirty="0" err="1"/>
              <a:t>kõverdunud</a:t>
            </a:r>
            <a:r>
              <a:rPr lang="en-US" sz="1800" dirty="0"/>
              <a:t>. </a:t>
            </a:r>
            <a:r>
              <a:rPr lang="en-US" sz="1800" dirty="0" err="1"/>
              <a:t>Õlad</a:t>
            </a:r>
            <a:r>
              <a:rPr lang="en-US" sz="1800" dirty="0"/>
              <a:t> </a:t>
            </a:r>
            <a:r>
              <a:rPr lang="en-US" sz="1800" dirty="0" err="1"/>
              <a:t>olid</a:t>
            </a:r>
            <a:r>
              <a:rPr lang="en-US" sz="1800" dirty="0"/>
              <a:t> </a:t>
            </a:r>
            <a:r>
              <a:rPr lang="en-US" sz="1800" dirty="0" err="1"/>
              <a:t>väiksemas</a:t>
            </a:r>
            <a:r>
              <a:rPr lang="en-US" sz="1800" dirty="0"/>
              <a:t> </a:t>
            </a:r>
            <a:r>
              <a:rPr lang="en-US" sz="1800" dirty="0" err="1"/>
              <a:t>ettekaldes</a:t>
            </a:r>
            <a:r>
              <a:rPr lang="en-US" sz="1800" dirty="0"/>
              <a:t> ja </a:t>
            </a:r>
            <a:r>
              <a:rPr lang="en-US" sz="1800" dirty="0" err="1"/>
              <a:t>vähem</a:t>
            </a:r>
            <a:r>
              <a:rPr lang="en-US" sz="1800" dirty="0"/>
              <a:t> </a:t>
            </a:r>
            <a:r>
              <a:rPr lang="et-EE" sz="1800" dirty="0"/>
              <a:t>„</a:t>
            </a:r>
            <a:r>
              <a:rPr lang="en-US" sz="1800" i="1" dirty="0"/>
              <a:t>abducted</a:t>
            </a:r>
            <a:r>
              <a:rPr lang="et-EE" sz="1800" i="1" dirty="0"/>
              <a:t>“</a:t>
            </a:r>
            <a:r>
              <a:rPr lang="en-US" sz="1800" dirty="0"/>
              <a:t> </a:t>
            </a:r>
            <a:r>
              <a:rPr lang="en-US" sz="1800" dirty="0" err="1"/>
              <a:t>kogu</a:t>
            </a:r>
            <a:r>
              <a:rPr lang="en-US" sz="1800" dirty="0"/>
              <a:t> </a:t>
            </a:r>
            <a:r>
              <a:rPr lang="en-US" sz="1800" dirty="0" err="1"/>
              <a:t>tõukefaasi</a:t>
            </a:r>
            <a:r>
              <a:rPr lang="en-US" sz="1800" dirty="0"/>
              <a:t> </a:t>
            </a:r>
            <a:r>
              <a:rPr lang="en-US" sz="1800" dirty="0" err="1"/>
              <a:t>jooksul</a:t>
            </a:r>
            <a:r>
              <a:rPr lang="en-US" sz="1800" dirty="0"/>
              <a:t>. </a:t>
            </a:r>
            <a:br>
              <a:rPr lang="et-EE" sz="1800" dirty="0"/>
            </a:br>
            <a:r>
              <a:rPr lang="en-US" sz="1800" b="1" dirty="0" err="1">
                <a:solidFill>
                  <a:srgbClr val="FF0000"/>
                </a:solidFill>
              </a:rPr>
              <a:t>Põlved</a:t>
            </a:r>
            <a:r>
              <a:rPr lang="en-US" sz="1800" b="1" dirty="0">
                <a:solidFill>
                  <a:srgbClr val="FF0000"/>
                </a:solidFill>
              </a:rPr>
              <a:t> ja </a:t>
            </a:r>
            <a:r>
              <a:rPr lang="en-US" sz="1800" b="1" dirty="0" err="1">
                <a:solidFill>
                  <a:srgbClr val="FF0000"/>
                </a:solidFill>
              </a:rPr>
              <a:t>hüppeliigesed</a:t>
            </a:r>
            <a:r>
              <a:rPr lang="en-US" sz="1800" b="1" dirty="0">
                <a:solidFill>
                  <a:srgbClr val="FF0000"/>
                </a:solidFill>
              </a:rPr>
              <a:t> </a:t>
            </a:r>
            <a:r>
              <a:rPr lang="en-US" sz="1800" b="1" dirty="0" err="1">
                <a:solidFill>
                  <a:srgbClr val="FF0000"/>
                </a:solidFill>
              </a:rPr>
              <a:t>olid</a:t>
            </a:r>
            <a:r>
              <a:rPr lang="en-US" sz="1800" b="1" dirty="0">
                <a:solidFill>
                  <a:srgbClr val="FF0000"/>
                </a:solidFill>
              </a:rPr>
              <a:t> </a:t>
            </a:r>
            <a:r>
              <a:rPr lang="en-US" sz="1800" b="1" dirty="0" err="1">
                <a:solidFill>
                  <a:srgbClr val="FF0000"/>
                </a:solidFill>
              </a:rPr>
              <a:t>rohkem</a:t>
            </a:r>
            <a:r>
              <a:rPr lang="en-US" sz="1800" b="1" dirty="0">
                <a:solidFill>
                  <a:srgbClr val="FF0000"/>
                </a:solidFill>
              </a:rPr>
              <a:t> </a:t>
            </a:r>
            <a:r>
              <a:rPr lang="en-US" sz="1800" b="1" dirty="0" err="1">
                <a:solidFill>
                  <a:srgbClr val="FF0000"/>
                </a:solidFill>
              </a:rPr>
              <a:t>kõverdatud</a:t>
            </a:r>
            <a:r>
              <a:rPr lang="en-US" sz="1800" b="1" dirty="0">
                <a:solidFill>
                  <a:srgbClr val="FF0000"/>
                </a:solidFill>
              </a:rPr>
              <a:t>, </a:t>
            </a:r>
            <a:r>
              <a:rPr lang="en-US" sz="1800" b="1" dirty="0" err="1">
                <a:solidFill>
                  <a:srgbClr val="FF0000"/>
                </a:solidFill>
              </a:rPr>
              <a:t>rindkere</a:t>
            </a:r>
            <a:r>
              <a:rPr lang="en-US" sz="1800" b="1" dirty="0">
                <a:solidFill>
                  <a:srgbClr val="FF0000"/>
                </a:solidFill>
              </a:rPr>
              <a:t> </a:t>
            </a:r>
            <a:r>
              <a:rPr lang="en-US" sz="1800" b="1" dirty="0" err="1">
                <a:solidFill>
                  <a:srgbClr val="FF0000"/>
                </a:solidFill>
              </a:rPr>
              <a:t>oli</a:t>
            </a:r>
            <a:r>
              <a:rPr lang="en-US" sz="1800" b="1" dirty="0">
                <a:solidFill>
                  <a:srgbClr val="FF0000"/>
                </a:solidFill>
              </a:rPr>
              <a:t> </a:t>
            </a:r>
            <a:r>
              <a:rPr lang="en-US" sz="1800" b="1" dirty="0" err="1">
                <a:solidFill>
                  <a:srgbClr val="FF0000"/>
                </a:solidFill>
              </a:rPr>
              <a:t>püstisem</a:t>
            </a:r>
            <a:r>
              <a:rPr lang="en-US" sz="1800" b="1" dirty="0">
                <a:solidFill>
                  <a:srgbClr val="FF0000"/>
                </a:solidFill>
              </a:rPr>
              <a:t>, </a:t>
            </a:r>
            <a:r>
              <a:rPr lang="en-US" sz="1800" b="1" dirty="0" err="1">
                <a:solidFill>
                  <a:srgbClr val="FF0000"/>
                </a:solidFill>
              </a:rPr>
              <a:t>puusade</a:t>
            </a:r>
            <a:r>
              <a:rPr lang="en-US" sz="1800" b="1" dirty="0">
                <a:solidFill>
                  <a:srgbClr val="FF0000"/>
                </a:solidFill>
              </a:rPr>
              <a:t> </a:t>
            </a:r>
            <a:r>
              <a:rPr lang="en-US" sz="1800" b="1" dirty="0" err="1">
                <a:solidFill>
                  <a:srgbClr val="FF0000"/>
                </a:solidFill>
              </a:rPr>
              <a:t>kõverdus</a:t>
            </a:r>
            <a:r>
              <a:rPr lang="en-US" sz="1800" b="1" dirty="0">
                <a:solidFill>
                  <a:srgbClr val="FF0000"/>
                </a:solidFill>
              </a:rPr>
              <a:t> </a:t>
            </a:r>
            <a:r>
              <a:rPr lang="en-US" sz="1800" b="1" dirty="0" err="1">
                <a:solidFill>
                  <a:srgbClr val="FF0000"/>
                </a:solidFill>
              </a:rPr>
              <a:t>oli</a:t>
            </a:r>
            <a:r>
              <a:rPr lang="en-US" sz="1800" b="1" dirty="0">
                <a:solidFill>
                  <a:srgbClr val="FF0000"/>
                </a:solidFill>
              </a:rPr>
              <a:t> </a:t>
            </a:r>
            <a:r>
              <a:rPr lang="en-US" sz="1800" b="1" dirty="0" err="1">
                <a:solidFill>
                  <a:srgbClr val="FF0000"/>
                </a:solidFill>
              </a:rPr>
              <a:t>väiksem</a:t>
            </a:r>
            <a:r>
              <a:rPr lang="en-US" sz="1800" b="1" dirty="0">
                <a:solidFill>
                  <a:srgbClr val="FF0000"/>
                </a:solidFill>
              </a:rPr>
              <a:t> ja </a:t>
            </a:r>
            <a:r>
              <a:rPr lang="en-US" sz="1800" b="1" dirty="0" err="1">
                <a:solidFill>
                  <a:srgbClr val="FF0000"/>
                </a:solidFill>
              </a:rPr>
              <a:t>täheldati</a:t>
            </a:r>
            <a:r>
              <a:rPr lang="en-US" sz="1800" b="1" dirty="0">
                <a:solidFill>
                  <a:srgbClr val="FF0000"/>
                </a:solidFill>
              </a:rPr>
              <a:t> </a:t>
            </a:r>
            <a:r>
              <a:rPr lang="en-US" sz="1800" b="1" dirty="0" err="1">
                <a:solidFill>
                  <a:srgbClr val="FF0000"/>
                </a:solidFill>
              </a:rPr>
              <a:t>lühenenud</a:t>
            </a:r>
            <a:r>
              <a:rPr lang="en-US" sz="1800" b="1" dirty="0">
                <a:solidFill>
                  <a:srgbClr val="FF0000"/>
                </a:solidFill>
              </a:rPr>
              <a:t> </a:t>
            </a:r>
            <a:r>
              <a:rPr lang="en-US" sz="1800" b="1" dirty="0" err="1">
                <a:solidFill>
                  <a:srgbClr val="FF0000"/>
                </a:solidFill>
              </a:rPr>
              <a:t>tahapoole</a:t>
            </a:r>
            <a:r>
              <a:rPr lang="en-US" sz="1800" b="1" dirty="0">
                <a:solidFill>
                  <a:srgbClr val="FF0000"/>
                </a:solidFill>
              </a:rPr>
              <a:t> swing-</a:t>
            </a:r>
            <a:r>
              <a:rPr lang="en-US" sz="1800" b="1" dirty="0" err="1">
                <a:solidFill>
                  <a:srgbClr val="FF0000"/>
                </a:solidFill>
              </a:rPr>
              <a:t>i</a:t>
            </a:r>
            <a:r>
              <a:rPr lang="en-US" sz="1800" b="1" dirty="0">
                <a:solidFill>
                  <a:srgbClr val="FF0000"/>
                </a:solidFill>
              </a:rPr>
              <a:t> </a:t>
            </a:r>
            <a:r>
              <a:rPr lang="en-US" sz="1800" b="1" dirty="0" err="1">
                <a:solidFill>
                  <a:srgbClr val="FF0000"/>
                </a:solidFill>
              </a:rPr>
              <a:t>pärast</a:t>
            </a:r>
            <a:r>
              <a:rPr lang="en-US" sz="1800" b="1" dirty="0">
                <a:solidFill>
                  <a:srgbClr val="FF0000"/>
                </a:solidFill>
              </a:rPr>
              <a:t> </a:t>
            </a:r>
            <a:r>
              <a:rPr lang="en-US" sz="1800" b="1" dirty="0" err="1">
                <a:solidFill>
                  <a:srgbClr val="FF0000"/>
                </a:solidFill>
              </a:rPr>
              <a:t>tõuget</a:t>
            </a:r>
            <a:r>
              <a:rPr lang="en-US" sz="1800" b="1" dirty="0"/>
              <a:t>. </a:t>
            </a:r>
            <a:endParaRPr lang="et-EE" sz="1800" b="1" dirty="0"/>
          </a:p>
          <a:p>
            <a:pPr marL="0" indent="0">
              <a:buNone/>
            </a:pPr>
            <a:r>
              <a:rPr lang="en-US" sz="1800" b="1" dirty="0" err="1"/>
              <a:t>Ülesmäge</a:t>
            </a:r>
            <a:r>
              <a:rPr lang="en-US" sz="1800" b="1" dirty="0"/>
              <a:t> </a:t>
            </a:r>
            <a:r>
              <a:rPr lang="en-US" sz="1800" b="1" dirty="0" err="1"/>
              <a:t>paaristõugetel</a:t>
            </a:r>
            <a:r>
              <a:rPr lang="en-US" sz="1800" b="1" dirty="0"/>
              <a:t> </a:t>
            </a:r>
            <a:r>
              <a:rPr lang="en-US" sz="1800" b="1" dirty="0" err="1">
                <a:solidFill>
                  <a:srgbClr val="FF0000"/>
                </a:solidFill>
              </a:rPr>
              <a:t>tõstsid</a:t>
            </a:r>
            <a:r>
              <a:rPr lang="en-US" sz="1800" b="1" dirty="0">
                <a:solidFill>
                  <a:srgbClr val="FF0000"/>
                </a:solidFill>
              </a:rPr>
              <a:t> </a:t>
            </a:r>
            <a:r>
              <a:rPr lang="en-US" sz="1800" b="1" dirty="0" err="1">
                <a:solidFill>
                  <a:srgbClr val="FF0000"/>
                </a:solidFill>
              </a:rPr>
              <a:t>suustajad</a:t>
            </a:r>
            <a:r>
              <a:rPr lang="en-US" sz="1800" b="1" dirty="0">
                <a:solidFill>
                  <a:srgbClr val="FF0000"/>
                </a:solidFill>
              </a:rPr>
              <a:t> 25% </a:t>
            </a:r>
            <a:r>
              <a:rPr lang="en-US" sz="1800" b="1" dirty="0" err="1">
                <a:solidFill>
                  <a:srgbClr val="FF0000"/>
                </a:solidFill>
              </a:rPr>
              <a:t>enam</a:t>
            </a:r>
            <a:r>
              <a:rPr lang="en-US" sz="1800" b="1" dirty="0">
                <a:solidFill>
                  <a:srgbClr val="FF0000"/>
                </a:solidFill>
              </a:rPr>
              <a:t> </a:t>
            </a:r>
            <a:r>
              <a:rPr lang="en-US" sz="1800" b="1" dirty="0" err="1">
                <a:solidFill>
                  <a:srgbClr val="FF0000"/>
                </a:solidFill>
              </a:rPr>
              <a:t>oma</a:t>
            </a:r>
            <a:r>
              <a:rPr lang="en-US" sz="1800" b="1" dirty="0">
                <a:solidFill>
                  <a:srgbClr val="FF0000"/>
                </a:solidFill>
              </a:rPr>
              <a:t> </a:t>
            </a:r>
            <a:r>
              <a:rPr lang="en-US" sz="1800" b="1" dirty="0" err="1">
                <a:solidFill>
                  <a:srgbClr val="FF0000"/>
                </a:solidFill>
              </a:rPr>
              <a:t>massikeset</a:t>
            </a:r>
            <a:r>
              <a:rPr lang="en-US" sz="1800" b="1" dirty="0">
                <a:solidFill>
                  <a:srgbClr val="FF0000"/>
                </a:solidFill>
              </a:rPr>
              <a:t> </a:t>
            </a:r>
            <a:r>
              <a:rPr lang="en-US" sz="1800" b="1" dirty="0" err="1">
                <a:solidFill>
                  <a:srgbClr val="FF0000"/>
                </a:solidFill>
              </a:rPr>
              <a:t>saades</a:t>
            </a:r>
            <a:r>
              <a:rPr lang="en-US" sz="1800" b="1" dirty="0">
                <a:solidFill>
                  <a:srgbClr val="FF0000"/>
                </a:solidFill>
              </a:rPr>
              <a:t> </a:t>
            </a:r>
            <a:r>
              <a:rPr lang="en-US" sz="1800" b="1" dirty="0" err="1">
                <a:solidFill>
                  <a:srgbClr val="FF0000"/>
                </a:solidFill>
              </a:rPr>
              <a:t>maksimaalse</a:t>
            </a:r>
            <a:r>
              <a:rPr lang="en-US" sz="1800" b="1" dirty="0">
                <a:solidFill>
                  <a:srgbClr val="FF0000"/>
                </a:solidFill>
              </a:rPr>
              <a:t> </a:t>
            </a:r>
            <a:r>
              <a:rPr lang="en-US" sz="1800" b="1" dirty="0" err="1">
                <a:solidFill>
                  <a:srgbClr val="FF0000"/>
                </a:solidFill>
              </a:rPr>
              <a:t>pöiale</a:t>
            </a:r>
            <a:r>
              <a:rPr lang="en-US" sz="1800" b="1" dirty="0">
                <a:solidFill>
                  <a:srgbClr val="FF0000"/>
                </a:solidFill>
              </a:rPr>
              <a:t> </a:t>
            </a:r>
            <a:r>
              <a:rPr lang="en-US" sz="1800" b="1" dirty="0" err="1">
                <a:solidFill>
                  <a:srgbClr val="FF0000"/>
                </a:solidFill>
              </a:rPr>
              <a:t>tõusu</a:t>
            </a:r>
            <a:r>
              <a:rPr lang="en-US" sz="1800" b="1" dirty="0"/>
              <a:t> </a:t>
            </a:r>
            <a:r>
              <a:rPr lang="en-US" sz="1800" b="1" dirty="0" err="1"/>
              <a:t>ning</a:t>
            </a:r>
            <a:r>
              <a:rPr lang="en-US" sz="1800" b="1" dirty="0"/>
              <a:t> </a:t>
            </a:r>
            <a:r>
              <a:rPr lang="en-US" sz="1800" b="1" dirty="0" err="1"/>
              <a:t>maksimaalse</a:t>
            </a:r>
            <a:r>
              <a:rPr lang="en-US" sz="1800" b="1" dirty="0"/>
              <a:t> </a:t>
            </a:r>
            <a:r>
              <a:rPr lang="en-US" sz="1800" b="1" dirty="0" err="1"/>
              <a:t>vertikaalse</a:t>
            </a:r>
            <a:r>
              <a:rPr lang="en-US" sz="1800" b="1" dirty="0"/>
              <a:t> </a:t>
            </a:r>
            <a:r>
              <a:rPr lang="en-US" sz="1800" b="1" dirty="0" err="1"/>
              <a:t>asendi</a:t>
            </a:r>
            <a:r>
              <a:rPr lang="en-US" sz="1800" b="1" dirty="0"/>
              <a:t> kepi </a:t>
            </a:r>
            <a:r>
              <a:rPr lang="en-US" sz="1800" b="1" dirty="0" err="1"/>
              <a:t>mahaasetamise</a:t>
            </a:r>
            <a:r>
              <a:rPr lang="en-US" sz="1800" b="1" dirty="0"/>
              <a:t>  </a:t>
            </a:r>
            <a:r>
              <a:rPr lang="en-US" sz="1800" b="1" dirty="0" err="1"/>
              <a:t>ajahetkele</a:t>
            </a:r>
            <a:r>
              <a:rPr lang="en-US" sz="1800" b="1" dirty="0"/>
              <a:t> </a:t>
            </a:r>
            <a:r>
              <a:rPr lang="en-US" sz="1800" b="1" dirty="0" err="1"/>
              <a:t>lähemale</a:t>
            </a:r>
            <a:r>
              <a:rPr lang="en-US" sz="1800" b="1" dirty="0"/>
              <a:t>.</a:t>
            </a:r>
            <a:endParaRPr lang="en-US" sz="1800" dirty="0"/>
          </a:p>
        </p:txBody>
      </p:sp>
    </p:spTree>
    <p:extLst>
      <p:ext uri="{BB962C8B-B14F-4D97-AF65-F5344CB8AC3E}">
        <p14:creationId xmlns:p14="http://schemas.microsoft.com/office/powerpoint/2010/main" val="85018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DCB0B-764D-4C22-A7D6-B472F2E85144}"/>
              </a:ext>
            </a:extLst>
          </p:cNvPr>
          <p:cNvSpPr>
            <a:spLocks noGrp="1"/>
          </p:cNvSpPr>
          <p:nvPr>
            <p:ph idx="1"/>
          </p:nvPr>
        </p:nvSpPr>
        <p:spPr>
          <a:xfrm>
            <a:off x="1688457" y="2108200"/>
            <a:ext cx="9782801" cy="4572000"/>
          </a:xfrm>
        </p:spPr>
        <p:txBody>
          <a:bodyPr/>
          <a:lstStyle/>
          <a:p>
            <a:pPr marL="0" indent="0">
              <a:buNone/>
            </a:pPr>
            <a:r>
              <a:rPr lang="et-EE" dirty="0" err="1"/>
              <a:t>Holmberg</a:t>
            </a:r>
            <a:r>
              <a:rPr lang="et-EE" dirty="0"/>
              <a:t> ja kolleegid on 2006.a uurimistöös leidnud, et </a:t>
            </a:r>
            <a:r>
              <a:rPr lang="et-EE" b="1" dirty="0">
                <a:solidFill>
                  <a:srgbClr val="FF0000"/>
                </a:solidFill>
              </a:rPr>
              <a:t>põlve ning hüppeliigese liikumine on oskusliku paaristõuke soorituse oluline osa</a:t>
            </a:r>
            <a:r>
              <a:rPr lang="et-EE" dirty="0"/>
              <a:t>. </a:t>
            </a:r>
            <a:br>
              <a:rPr lang="et-EE" dirty="0"/>
            </a:br>
            <a:br>
              <a:rPr lang="et-EE" dirty="0"/>
            </a:br>
            <a:r>
              <a:rPr lang="et-EE" b="1" dirty="0"/>
              <a:t>Nende liigeste elimineerimine liigutustegevusest pärsib märgatavalt paaristõugete sooritust ning mõjub negatiivselt nii </a:t>
            </a:r>
            <a:r>
              <a:rPr lang="et-EE" b="1" dirty="0" err="1"/>
              <a:t>biomehhaanilistele</a:t>
            </a:r>
            <a:r>
              <a:rPr lang="et-EE" b="1" dirty="0"/>
              <a:t> kui füsioloogilistele muutujatele. </a:t>
            </a:r>
            <a:endParaRPr lang="en-US" b="1" dirty="0"/>
          </a:p>
          <a:p>
            <a:endParaRPr lang="en-US" dirty="0"/>
          </a:p>
        </p:txBody>
      </p:sp>
      <p:sp>
        <p:nvSpPr>
          <p:cNvPr id="4" name="Title 1">
            <a:extLst>
              <a:ext uri="{FF2B5EF4-FFF2-40B4-BE49-F238E27FC236}">
                <a16:creationId xmlns:a16="http://schemas.microsoft.com/office/drawing/2014/main" id="{0BD95742-AB1D-4116-8662-29FFC1639F73}"/>
              </a:ext>
            </a:extLst>
          </p:cNvPr>
          <p:cNvSpPr>
            <a:spLocks noGrp="1"/>
          </p:cNvSpPr>
          <p:nvPr>
            <p:ph type="title"/>
          </p:nvPr>
        </p:nvSpPr>
        <p:spPr>
          <a:xfrm>
            <a:off x="1692294" y="404664"/>
            <a:ext cx="9782801" cy="1239837"/>
          </a:xfrm>
        </p:spPr>
        <p:txBody>
          <a:bodyPr>
            <a:normAutofit fontScale="90000"/>
          </a:bodyPr>
          <a:lstStyle/>
          <a:p>
            <a:r>
              <a:rPr lang="en-US" sz="1400" dirty="0"/>
              <a:t>Holmberg HC, </a:t>
            </a:r>
            <a:r>
              <a:rPr lang="en-US" sz="1400" dirty="0" err="1"/>
              <a:t>Lindinger</a:t>
            </a:r>
            <a:r>
              <a:rPr lang="en-US" sz="1400" dirty="0"/>
              <a:t> S, </a:t>
            </a:r>
            <a:r>
              <a:rPr lang="en-US" sz="1400" dirty="0" err="1"/>
              <a:t>Stöggl</a:t>
            </a:r>
            <a:r>
              <a:rPr lang="en-US" sz="1400" dirty="0"/>
              <a:t> T, Björklund G, Müller E. </a:t>
            </a:r>
            <a:br>
              <a:rPr lang="et-EE" sz="1400" dirty="0"/>
            </a:br>
            <a:r>
              <a:rPr lang="en-US" sz="2400" b="1" dirty="0"/>
              <a:t>Contribution of the legs to double-poling performance in elite cross-country skiers.</a:t>
            </a:r>
            <a:r>
              <a:rPr lang="en-US" sz="1400" dirty="0"/>
              <a:t> </a:t>
            </a:r>
            <a:br>
              <a:rPr lang="et-EE" sz="1400" dirty="0"/>
            </a:br>
            <a:r>
              <a:rPr lang="en-US" sz="1400" dirty="0"/>
              <a:t>Medicine and Science in Sports and Exercise 2006; 38(10): 1853-1860 </a:t>
            </a:r>
            <a:br>
              <a:rPr lang="en-US" sz="1400" dirty="0"/>
            </a:br>
            <a:r>
              <a:rPr lang="en-US" sz="1400" u="sng" dirty="0">
                <a:hlinkClick r:id="rId2"/>
              </a:rPr>
              <a:t>https://www.ncbi.nlm.nih.gov/pubmed/17019309</a:t>
            </a:r>
            <a:r>
              <a:rPr lang="en-US" sz="1400" dirty="0"/>
              <a:t> </a:t>
            </a:r>
          </a:p>
        </p:txBody>
      </p:sp>
    </p:spTree>
    <p:extLst>
      <p:ext uri="{BB962C8B-B14F-4D97-AF65-F5344CB8AC3E}">
        <p14:creationId xmlns:p14="http://schemas.microsoft.com/office/powerpoint/2010/main" val="28512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F9A8-BA9A-43A6-A6B7-461B054AE238}"/>
              </a:ext>
            </a:extLst>
          </p:cNvPr>
          <p:cNvSpPr>
            <a:spLocks noGrp="1"/>
          </p:cNvSpPr>
          <p:nvPr>
            <p:ph type="title"/>
          </p:nvPr>
        </p:nvSpPr>
        <p:spPr>
          <a:xfrm>
            <a:off x="1520418" y="332656"/>
            <a:ext cx="9782801" cy="1239837"/>
          </a:xfrm>
        </p:spPr>
        <p:txBody>
          <a:bodyPr>
            <a:normAutofit fontScale="90000"/>
          </a:bodyPr>
          <a:lstStyle/>
          <a:p>
            <a:r>
              <a:rPr lang="fr-FR" sz="1400" dirty="0" err="1"/>
              <a:t>Zoppirolli</a:t>
            </a:r>
            <a:r>
              <a:rPr lang="fr-FR" sz="1400" dirty="0"/>
              <a:t> C, </a:t>
            </a:r>
            <a:r>
              <a:rPr lang="fr-FR" sz="1400" dirty="0" err="1"/>
              <a:t>Pellegrini</a:t>
            </a:r>
            <a:r>
              <a:rPr lang="fr-FR" sz="1400" dirty="0"/>
              <a:t> B, </a:t>
            </a:r>
            <a:r>
              <a:rPr lang="fr-FR" sz="1400" dirty="0" err="1"/>
              <a:t>Modena</a:t>
            </a:r>
            <a:r>
              <a:rPr lang="fr-FR" sz="1400" dirty="0"/>
              <a:t> R, </a:t>
            </a:r>
            <a:r>
              <a:rPr lang="fr-FR" sz="1400" dirty="0" err="1"/>
              <a:t>Savoldelli</a:t>
            </a:r>
            <a:r>
              <a:rPr lang="fr-FR" sz="1400" dirty="0"/>
              <a:t> A, </a:t>
            </a:r>
            <a:r>
              <a:rPr lang="fr-FR" sz="1400" dirty="0" err="1"/>
              <a:t>Bortolan</a:t>
            </a:r>
            <a:r>
              <a:rPr lang="fr-FR" sz="1400" dirty="0"/>
              <a:t> L, et al. </a:t>
            </a:r>
            <a:br>
              <a:rPr lang="et-EE" sz="1400" dirty="0"/>
            </a:br>
            <a:r>
              <a:rPr lang="fr-FR" sz="2700" b="1" dirty="0"/>
              <a:t>Changes in </a:t>
            </a:r>
            <a:r>
              <a:rPr lang="fr-FR" sz="2700" b="1" dirty="0" err="1"/>
              <a:t>upper</a:t>
            </a:r>
            <a:r>
              <a:rPr lang="fr-FR" sz="2700" b="1" dirty="0"/>
              <a:t> and </a:t>
            </a:r>
            <a:r>
              <a:rPr lang="fr-FR" sz="2700" b="1" dirty="0" err="1"/>
              <a:t>lower</a:t>
            </a:r>
            <a:r>
              <a:rPr lang="fr-FR" sz="2700" b="1" dirty="0"/>
              <a:t> body muscle </a:t>
            </a:r>
            <a:r>
              <a:rPr lang="fr-FR" sz="2700" b="1" dirty="0" err="1"/>
              <a:t>involvement</a:t>
            </a:r>
            <a:r>
              <a:rPr lang="fr-FR" sz="2700" b="1" dirty="0"/>
              <a:t> at </a:t>
            </a:r>
            <a:r>
              <a:rPr lang="fr-FR" sz="2700" b="1" dirty="0" err="1"/>
              <a:t>increasing</a:t>
            </a:r>
            <a:r>
              <a:rPr lang="fr-FR" sz="2700" b="1" dirty="0"/>
              <a:t> double </a:t>
            </a:r>
            <a:r>
              <a:rPr lang="fr-FR" sz="2700" b="1" dirty="0" err="1"/>
              <a:t>poling</a:t>
            </a:r>
            <a:r>
              <a:rPr lang="fr-FR" sz="2700" b="1" dirty="0"/>
              <a:t> </a:t>
            </a:r>
            <a:r>
              <a:rPr lang="fr-FR" sz="2700" b="1" dirty="0" err="1"/>
              <a:t>velocities</a:t>
            </a:r>
            <a:r>
              <a:rPr lang="fr-FR" sz="2700" b="1" dirty="0"/>
              <a:t>: an </a:t>
            </a:r>
            <a:r>
              <a:rPr lang="fr-FR" sz="2700" b="1" dirty="0" err="1"/>
              <a:t>ecological</a:t>
            </a:r>
            <a:r>
              <a:rPr lang="fr-FR" sz="2700" b="1" dirty="0"/>
              <a:t> </a:t>
            </a:r>
            <a:r>
              <a:rPr lang="fr-FR" sz="2700" b="1" dirty="0" err="1"/>
              <a:t>study</a:t>
            </a:r>
            <a:r>
              <a:rPr lang="fr-FR" sz="2700" b="1" dirty="0"/>
              <a:t>. </a:t>
            </a:r>
            <a:br>
              <a:rPr lang="et-EE" sz="1400" dirty="0"/>
            </a:br>
            <a:r>
              <a:rPr lang="fr-FR" sz="1400" dirty="0" err="1"/>
              <a:t>Scandinavian</a:t>
            </a:r>
            <a:r>
              <a:rPr lang="fr-FR" sz="1400" dirty="0"/>
              <a:t> Journal of </a:t>
            </a:r>
            <a:r>
              <a:rPr lang="fr-FR" sz="1400" dirty="0" err="1"/>
              <a:t>Medicine</a:t>
            </a:r>
            <a:r>
              <a:rPr lang="fr-FR" sz="1400" dirty="0"/>
              <a:t> &amp; Science in Sports 2016; 10.1111/sms.12783 </a:t>
            </a:r>
            <a:br>
              <a:rPr lang="fr-FR" sz="1400" dirty="0"/>
            </a:br>
            <a:r>
              <a:rPr lang="fr-FR" sz="1400" u="sng" dirty="0">
                <a:hlinkClick r:id="rId2"/>
              </a:rPr>
              <a:t>https://www.ncbi.nlm.nih.gov/pubmed/27726202</a:t>
            </a:r>
            <a:r>
              <a:rPr lang="fr-FR" sz="1400" dirty="0"/>
              <a:t>  </a:t>
            </a:r>
            <a:endParaRPr lang="en-US" sz="1400" dirty="0"/>
          </a:p>
        </p:txBody>
      </p:sp>
      <p:sp>
        <p:nvSpPr>
          <p:cNvPr id="3" name="Content Placeholder 2">
            <a:extLst>
              <a:ext uri="{FF2B5EF4-FFF2-40B4-BE49-F238E27FC236}">
                <a16:creationId xmlns:a16="http://schemas.microsoft.com/office/drawing/2014/main" id="{E3DA0F53-68F3-4EF5-8728-17A02B31B2BD}"/>
              </a:ext>
            </a:extLst>
          </p:cNvPr>
          <p:cNvSpPr>
            <a:spLocks noGrp="1"/>
          </p:cNvSpPr>
          <p:nvPr>
            <p:ph idx="1"/>
          </p:nvPr>
        </p:nvSpPr>
        <p:spPr>
          <a:xfrm>
            <a:off x="1520418" y="1844824"/>
            <a:ext cx="10323157" cy="4824536"/>
          </a:xfrm>
        </p:spPr>
        <p:txBody>
          <a:bodyPr>
            <a:normAutofit fontScale="77500" lnSpcReduction="20000"/>
          </a:bodyPr>
          <a:lstStyle/>
          <a:p>
            <a:pPr marL="0" indent="0">
              <a:buNone/>
            </a:pPr>
            <a:r>
              <a:rPr lang="et-EE" dirty="0" err="1"/>
              <a:t>Zoppirolli</a:t>
            </a:r>
            <a:r>
              <a:rPr lang="et-EE" dirty="0"/>
              <a:t> ja kolleegid uurisid </a:t>
            </a:r>
            <a:r>
              <a:rPr lang="et-EE" dirty="0" err="1"/>
              <a:t>üla</a:t>
            </a:r>
            <a:r>
              <a:rPr lang="et-EE" dirty="0"/>
              <a:t>-ning alakeha lihaste kaasatuse muutust kui tõsta paaristõugetega sõidu kiirust. </a:t>
            </a:r>
            <a:br>
              <a:rPr lang="et-EE" dirty="0"/>
            </a:br>
            <a:endParaRPr lang="et-EE" dirty="0"/>
          </a:p>
          <a:p>
            <a:pPr marL="0" indent="0">
              <a:buNone/>
            </a:pPr>
            <a:r>
              <a:rPr lang="et-EE" dirty="0"/>
              <a:t>Uuriti 21 hästitreenitud </a:t>
            </a:r>
            <a:r>
              <a:rPr lang="et-EE" dirty="0" err="1"/>
              <a:t>meesmurdmaasuustajat</a:t>
            </a:r>
            <a:r>
              <a:rPr lang="et-EE" dirty="0"/>
              <a:t>, kes läbisid 5 x 3min paaristõuke testid lumisel rajal 15, 16,5, 19,5 ja 21km/h kiiruse juures. VI katsel hoiti konstantselt maksimumkiirust. Mõõdeti seitsme lihase EMG-d, randmekiirendust ja südamelöögisagedust iga sõidu viimasel minutil. Arvutati ka tõuketsükli ja tõukesagedused ja ajad.</a:t>
            </a:r>
            <a:endParaRPr lang="en-US" dirty="0"/>
          </a:p>
          <a:p>
            <a:pPr marL="0" indent="0">
              <a:buNone/>
            </a:pPr>
            <a:r>
              <a:rPr lang="et-EE" dirty="0" err="1"/>
              <a:t>Paaristõukelise</a:t>
            </a:r>
            <a:r>
              <a:rPr lang="et-EE" dirty="0"/>
              <a:t> sõidu kiiruse tõustes 65% SLS kuni 100% SLS jäi ülakeha lihaste aktiivsus konstantseks, </a:t>
            </a:r>
            <a:r>
              <a:rPr lang="et-EE" b="1" dirty="0">
                <a:solidFill>
                  <a:srgbClr val="FF0000"/>
                </a:solidFill>
              </a:rPr>
              <a:t>kuid kõhulihaste ja jalgade aktiivsus tõusis märkimisväärselt (</a:t>
            </a:r>
            <a:r>
              <a:rPr lang="et-EE" b="1" dirty="0" err="1">
                <a:solidFill>
                  <a:srgbClr val="FF0000"/>
                </a:solidFill>
              </a:rPr>
              <a:t>rectus</a:t>
            </a:r>
            <a:r>
              <a:rPr lang="et-EE" b="1" dirty="0">
                <a:solidFill>
                  <a:srgbClr val="FF0000"/>
                </a:solidFill>
              </a:rPr>
              <a:t> </a:t>
            </a:r>
            <a:r>
              <a:rPr lang="et-EE" b="1" dirty="0" err="1">
                <a:solidFill>
                  <a:srgbClr val="FF0000"/>
                </a:solidFill>
              </a:rPr>
              <a:t>abdominis</a:t>
            </a:r>
            <a:r>
              <a:rPr lang="et-EE" b="1" dirty="0">
                <a:solidFill>
                  <a:srgbClr val="FF0000"/>
                </a:solidFill>
              </a:rPr>
              <a:t>, ja </a:t>
            </a:r>
            <a:r>
              <a:rPr lang="et-EE" b="1" dirty="0" err="1">
                <a:solidFill>
                  <a:srgbClr val="FF0000"/>
                </a:solidFill>
              </a:rPr>
              <a:t>rectus</a:t>
            </a:r>
            <a:r>
              <a:rPr lang="et-EE" b="1" dirty="0">
                <a:solidFill>
                  <a:srgbClr val="FF0000"/>
                </a:solidFill>
              </a:rPr>
              <a:t> </a:t>
            </a:r>
            <a:r>
              <a:rPr lang="et-EE" b="1" dirty="0" err="1">
                <a:solidFill>
                  <a:srgbClr val="FF0000"/>
                </a:solidFill>
              </a:rPr>
              <a:t>femoris</a:t>
            </a:r>
            <a:r>
              <a:rPr lang="et-EE" b="1" dirty="0">
                <a:solidFill>
                  <a:srgbClr val="FF0000"/>
                </a:solidFill>
              </a:rPr>
              <a:t>). </a:t>
            </a:r>
            <a:br>
              <a:rPr lang="et-EE" b="1" dirty="0">
                <a:solidFill>
                  <a:srgbClr val="FF0000"/>
                </a:solidFill>
              </a:rPr>
            </a:br>
            <a:endParaRPr lang="et-EE" b="1" dirty="0">
              <a:solidFill>
                <a:srgbClr val="FF0000"/>
              </a:solidFill>
            </a:endParaRPr>
          </a:p>
          <a:p>
            <a:pPr marL="0" indent="0">
              <a:buNone/>
            </a:pPr>
            <a:r>
              <a:rPr lang="et-EE" b="1" dirty="0">
                <a:solidFill>
                  <a:srgbClr val="FF0000"/>
                </a:solidFill>
              </a:rPr>
              <a:t>Kiiruse tõustes </a:t>
            </a:r>
            <a:r>
              <a:rPr lang="et-EE" b="1" dirty="0" err="1">
                <a:solidFill>
                  <a:srgbClr val="FF0000"/>
                </a:solidFill>
              </a:rPr>
              <a:t>paaristõukelises</a:t>
            </a:r>
            <a:r>
              <a:rPr lang="et-EE" b="1" dirty="0">
                <a:solidFill>
                  <a:srgbClr val="FF0000"/>
                </a:solidFill>
              </a:rPr>
              <a:t> sõiduviisis annavad kõhu- ning jalalihased muutuselt suurema osa liikumisse, et toetada ülakeha lihaste piiratud võimsust</a:t>
            </a:r>
            <a:r>
              <a:rPr lang="et-EE" dirty="0">
                <a:solidFill>
                  <a:srgbClr val="FF0000"/>
                </a:solidFill>
              </a:rPr>
              <a:t>. </a:t>
            </a:r>
          </a:p>
          <a:p>
            <a:pPr marL="0" indent="0">
              <a:buNone/>
            </a:pPr>
            <a:r>
              <a:rPr lang="et-EE" b="1" dirty="0">
                <a:solidFill>
                  <a:schemeClr val="tx1"/>
                </a:solidFill>
              </a:rPr>
              <a:t>Suur kere keskosa (</a:t>
            </a:r>
            <a:r>
              <a:rPr lang="et-EE" b="1" dirty="0" err="1">
                <a:solidFill>
                  <a:schemeClr val="tx1"/>
                </a:solidFill>
              </a:rPr>
              <a:t>core</a:t>
            </a:r>
            <a:r>
              <a:rPr lang="et-EE" b="1" dirty="0">
                <a:solidFill>
                  <a:schemeClr val="tx1"/>
                </a:solidFill>
              </a:rPr>
              <a:t>) lihaste kaasatus muutub strateegiliselt oluliseks, et tulla toime suurenenud tõukejõu vajadusega</a:t>
            </a:r>
            <a:r>
              <a:rPr lang="et-EE" b="1" dirty="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5146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B9389-F56A-429A-B852-611EB68F0174}"/>
              </a:ext>
            </a:extLst>
          </p:cNvPr>
          <p:cNvSpPr>
            <a:spLocks noGrp="1"/>
          </p:cNvSpPr>
          <p:nvPr>
            <p:ph idx="1"/>
          </p:nvPr>
        </p:nvSpPr>
        <p:spPr>
          <a:xfrm>
            <a:off x="4222204" y="2996952"/>
            <a:ext cx="9782801" cy="4572000"/>
          </a:xfrm>
        </p:spPr>
        <p:txBody>
          <a:bodyPr/>
          <a:lstStyle/>
          <a:p>
            <a:pPr marL="0" indent="0">
              <a:buNone/>
            </a:pPr>
            <a:r>
              <a:rPr lang="en-US" dirty="0" err="1">
                <a:hlinkClick r:id="rId2"/>
              </a:rPr>
              <a:t>Sõida</a:t>
            </a:r>
            <a:r>
              <a:rPr lang="en-US" dirty="0">
                <a:hlinkClick r:id="rId2"/>
              </a:rPr>
              <a:t> </a:t>
            </a:r>
            <a:r>
              <a:rPr lang="en-US" dirty="0" err="1">
                <a:hlinkClick r:id="rId2"/>
              </a:rPr>
              <a:t>nagu</a:t>
            </a:r>
            <a:r>
              <a:rPr lang="en-US" dirty="0">
                <a:hlinkClick r:id="rId2"/>
              </a:rPr>
              <a:t> boss!</a:t>
            </a:r>
            <a:endParaRPr lang="en-US" dirty="0"/>
          </a:p>
        </p:txBody>
      </p:sp>
    </p:spTree>
    <p:extLst>
      <p:ext uri="{BB962C8B-B14F-4D97-AF65-F5344CB8AC3E}">
        <p14:creationId xmlns:p14="http://schemas.microsoft.com/office/powerpoint/2010/main" val="274986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E345-F4DF-420E-9C5C-BEF4CE70E786}"/>
              </a:ext>
            </a:extLst>
          </p:cNvPr>
          <p:cNvSpPr>
            <a:spLocks noGrp="1"/>
          </p:cNvSpPr>
          <p:nvPr>
            <p:ph type="title"/>
          </p:nvPr>
        </p:nvSpPr>
        <p:spPr>
          <a:xfrm>
            <a:off x="3214092" y="5583623"/>
            <a:ext cx="9782801" cy="1239837"/>
          </a:xfrm>
        </p:spPr>
        <p:txBody>
          <a:bodyPr/>
          <a:lstStyle/>
          <a:p>
            <a:r>
              <a:rPr lang="et-EE" b="1" dirty="0"/>
              <a:t>Klassikatehnika evolutsioon…</a:t>
            </a:r>
            <a:endParaRPr lang="en-US" b="1" dirty="0"/>
          </a:p>
        </p:txBody>
      </p:sp>
      <p:pic>
        <p:nvPicPr>
          <p:cNvPr id="5" name="Content Placeholder 4">
            <a:extLst>
              <a:ext uri="{FF2B5EF4-FFF2-40B4-BE49-F238E27FC236}">
                <a16:creationId xmlns:a16="http://schemas.microsoft.com/office/drawing/2014/main" id="{4538AD7A-A065-42D6-9077-65A85D58A5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0076" y="108970"/>
            <a:ext cx="6841764" cy="6094572"/>
          </a:xfrm>
        </p:spPr>
      </p:pic>
    </p:spTree>
    <p:extLst>
      <p:ext uri="{BB962C8B-B14F-4D97-AF65-F5344CB8AC3E}">
        <p14:creationId xmlns:p14="http://schemas.microsoft.com/office/powerpoint/2010/main" val="71378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1C78-9171-4ABD-86FF-62F82651078E}"/>
              </a:ext>
            </a:extLst>
          </p:cNvPr>
          <p:cNvSpPr>
            <a:spLocks noGrp="1"/>
          </p:cNvSpPr>
          <p:nvPr>
            <p:ph type="title"/>
          </p:nvPr>
        </p:nvSpPr>
        <p:spPr>
          <a:xfrm>
            <a:off x="4870276" y="2193087"/>
            <a:ext cx="9782801" cy="1239837"/>
          </a:xfrm>
        </p:spPr>
        <p:txBody>
          <a:bodyPr>
            <a:normAutofit fontScale="90000"/>
          </a:bodyPr>
          <a:lstStyle/>
          <a:p>
            <a:r>
              <a:rPr lang="et-EE" sz="15000" b="1" dirty="0"/>
              <a:t>2.3</a:t>
            </a:r>
            <a:br>
              <a:rPr lang="en-US" sz="9600" dirty="0"/>
            </a:br>
            <a:endParaRPr lang="en-US" dirty="0"/>
          </a:p>
        </p:txBody>
      </p:sp>
      <p:sp>
        <p:nvSpPr>
          <p:cNvPr id="3" name="Content Placeholder 2">
            <a:extLst>
              <a:ext uri="{FF2B5EF4-FFF2-40B4-BE49-F238E27FC236}">
                <a16:creationId xmlns:a16="http://schemas.microsoft.com/office/drawing/2014/main" id="{4804429F-419F-45D2-A486-E9F24CB75C43}"/>
              </a:ext>
            </a:extLst>
          </p:cNvPr>
          <p:cNvSpPr>
            <a:spLocks noGrp="1"/>
          </p:cNvSpPr>
          <p:nvPr>
            <p:ph idx="1"/>
          </p:nvPr>
        </p:nvSpPr>
        <p:spPr>
          <a:xfrm>
            <a:off x="1629916" y="3140968"/>
            <a:ext cx="9782801" cy="4572000"/>
          </a:xfrm>
        </p:spPr>
        <p:txBody>
          <a:bodyPr>
            <a:normAutofit/>
          </a:bodyPr>
          <a:lstStyle/>
          <a:p>
            <a:pPr marL="0" indent="0" algn="ctr">
              <a:buNone/>
            </a:pPr>
            <a:r>
              <a:rPr lang="et-EE" sz="4000" b="1" dirty="0"/>
              <a:t>Lihasmass?</a:t>
            </a:r>
            <a:br>
              <a:rPr lang="et-EE" sz="4000" b="1" dirty="0"/>
            </a:br>
            <a:r>
              <a:rPr lang="et-EE" sz="4000" b="1" dirty="0"/>
              <a:t>Jõud?</a:t>
            </a:r>
          </a:p>
          <a:p>
            <a:pPr marL="0" indent="0" algn="ctr">
              <a:buNone/>
            </a:pPr>
            <a:r>
              <a:rPr lang="et-EE" sz="4000" b="1" dirty="0"/>
              <a:t>Kehaehitus?</a:t>
            </a:r>
            <a:endParaRPr lang="en-US" sz="4000" dirty="0"/>
          </a:p>
        </p:txBody>
      </p:sp>
    </p:spTree>
    <p:extLst>
      <p:ext uri="{BB962C8B-B14F-4D97-AF65-F5344CB8AC3E}">
        <p14:creationId xmlns:p14="http://schemas.microsoft.com/office/powerpoint/2010/main" val="7895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E179-242F-444C-B3F5-E253A8FA5B5E}"/>
              </a:ext>
            </a:extLst>
          </p:cNvPr>
          <p:cNvSpPr>
            <a:spLocks noGrp="1"/>
          </p:cNvSpPr>
          <p:nvPr>
            <p:ph type="title"/>
          </p:nvPr>
        </p:nvSpPr>
        <p:spPr>
          <a:xfrm>
            <a:off x="1557908" y="476672"/>
            <a:ext cx="9782801" cy="1239837"/>
          </a:xfrm>
        </p:spPr>
        <p:txBody>
          <a:bodyPr>
            <a:normAutofit fontScale="90000"/>
          </a:bodyPr>
          <a:lstStyle/>
          <a:p>
            <a:r>
              <a:rPr lang="fr-FR" sz="1400" dirty="0" err="1"/>
              <a:t>Stöggl</a:t>
            </a:r>
            <a:r>
              <a:rPr lang="fr-FR" sz="1400" dirty="0"/>
              <a:t> T, </a:t>
            </a:r>
            <a:r>
              <a:rPr lang="fr-FR" sz="1400" dirty="0" err="1"/>
              <a:t>Enqvist</a:t>
            </a:r>
            <a:r>
              <a:rPr lang="fr-FR" sz="1400" dirty="0"/>
              <a:t> J, Muller E, </a:t>
            </a:r>
            <a:r>
              <a:rPr lang="fr-FR" sz="1400" dirty="0" err="1"/>
              <a:t>Holmberg</a:t>
            </a:r>
            <a:r>
              <a:rPr lang="fr-FR" sz="1400" dirty="0"/>
              <a:t> HC. </a:t>
            </a:r>
            <a:br>
              <a:rPr lang="et-EE" sz="1400" dirty="0"/>
            </a:br>
            <a:r>
              <a:rPr lang="en-US" sz="2700" b="1" dirty="0"/>
              <a:t>Relationships between body composition, body dimensions, and peak speed in cross-country sprint </a:t>
            </a:r>
            <a:r>
              <a:rPr lang="en-US" sz="2700" b="1" dirty="0" err="1"/>
              <a:t>skiin</a:t>
            </a:r>
            <a:r>
              <a:rPr lang="et-EE" sz="2700" b="1" dirty="0"/>
              <a:t>g</a:t>
            </a:r>
            <a:br>
              <a:rPr lang="et-EE" sz="1400" dirty="0"/>
            </a:br>
            <a:r>
              <a:rPr lang="en-US" sz="1400" dirty="0"/>
              <a:t>Journal of Sports Sciences 2010; 28(2): 161-169</a:t>
            </a:r>
            <a:br>
              <a:rPr lang="en-US" sz="1400" dirty="0"/>
            </a:br>
            <a:r>
              <a:rPr lang="en-US" sz="1400" u="sng" dirty="0">
                <a:hlinkClick r:id="rId2"/>
              </a:rPr>
              <a:t>https://www.ncbi.nlm.nih.gov/pubmed/20391090</a:t>
            </a:r>
            <a:br>
              <a:rPr lang="en-US" sz="1400" dirty="0"/>
            </a:br>
            <a:endParaRPr lang="en-US" sz="1400" dirty="0"/>
          </a:p>
        </p:txBody>
      </p:sp>
      <p:sp>
        <p:nvSpPr>
          <p:cNvPr id="3" name="Content Placeholder 2">
            <a:extLst>
              <a:ext uri="{FF2B5EF4-FFF2-40B4-BE49-F238E27FC236}">
                <a16:creationId xmlns:a16="http://schemas.microsoft.com/office/drawing/2014/main" id="{1A884293-8E1A-4072-8F86-EB7090A956C3}"/>
              </a:ext>
            </a:extLst>
          </p:cNvPr>
          <p:cNvSpPr>
            <a:spLocks noGrp="1"/>
          </p:cNvSpPr>
          <p:nvPr>
            <p:ph idx="1"/>
          </p:nvPr>
        </p:nvSpPr>
        <p:spPr>
          <a:xfrm>
            <a:off x="1557907" y="1839357"/>
            <a:ext cx="9782801" cy="4572000"/>
          </a:xfrm>
        </p:spPr>
        <p:txBody>
          <a:bodyPr>
            <a:normAutofit fontScale="92500" lnSpcReduction="20000"/>
          </a:bodyPr>
          <a:lstStyle/>
          <a:p>
            <a:pPr marL="0" indent="0">
              <a:buNone/>
            </a:pPr>
            <a:r>
              <a:rPr lang="et-EE" b="1" dirty="0" err="1"/>
              <a:t>Stöggl</a:t>
            </a:r>
            <a:r>
              <a:rPr lang="et-EE" b="1" dirty="0"/>
              <a:t> T jt uurisid 2010a. Keha ehituse  ja mõõtute rolli murdmaasuusatamise sprindi tippkiiruse vahel. </a:t>
            </a:r>
            <a:br>
              <a:rPr lang="et-EE" b="1" dirty="0"/>
            </a:br>
            <a:r>
              <a:rPr lang="et-EE" dirty="0"/>
              <a:t>Sprindis, kus tulemuslikkuses omavad enim rolli jõud ning maksimaalne kiirus. </a:t>
            </a:r>
          </a:p>
          <a:p>
            <a:pPr marL="0" indent="0">
              <a:buNone/>
            </a:pPr>
            <a:r>
              <a:rPr lang="et-EE" dirty="0">
                <a:solidFill>
                  <a:schemeClr val="tx1"/>
                </a:solidFill>
              </a:rPr>
              <a:t>Leiti, et </a:t>
            </a:r>
            <a:r>
              <a:rPr lang="et-EE" b="1" dirty="0">
                <a:solidFill>
                  <a:srgbClr val="FF0000"/>
                </a:solidFill>
              </a:rPr>
              <a:t>keha pikkus ei korreleerunud ühegi kasutatud tehnikaviisiga</a:t>
            </a:r>
            <a:r>
              <a:rPr lang="et-EE" b="1" dirty="0"/>
              <a:t>,</a:t>
            </a:r>
            <a:r>
              <a:rPr lang="et-EE" dirty="0"/>
              <a:t> küll aga </a:t>
            </a:r>
            <a:r>
              <a:rPr lang="et-EE" b="1" dirty="0">
                <a:solidFill>
                  <a:schemeClr val="tx1"/>
                </a:solidFill>
              </a:rPr>
              <a:t>puhas kere lihasmass, kehamassiindeks ja kogu keha lihamass ning kehamass olid positiivses korrelatsioonis paaristõuke tippkiirusega</a:t>
            </a:r>
            <a:r>
              <a:rPr lang="et-EE" dirty="0"/>
              <a:t>.</a:t>
            </a:r>
            <a:br>
              <a:rPr lang="et-EE" dirty="0"/>
            </a:br>
            <a:r>
              <a:rPr lang="et-EE" dirty="0"/>
              <a:t> </a:t>
            </a:r>
            <a:br>
              <a:rPr lang="et-EE" dirty="0"/>
            </a:br>
            <a:r>
              <a:rPr lang="et-EE" b="1" dirty="0"/>
              <a:t>Järeldati, et </a:t>
            </a:r>
            <a:r>
              <a:rPr lang="et-EE" b="1" dirty="0">
                <a:solidFill>
                  <a:srgbClr val="FF0000"/>
                </a:solidFill>
              </a:rPr>
              <a:t>kere lihasmassi suurendamisele tähelepanu suunamine on eriti oluline just paaristõugetes</a:t>
            </a:r>
            <a:r>
              <a:rPr lang="et-EE" dirty="0"/>
              <a:t>.</a:t>
            </a:r>
            <a:endParaRPr lang="en-US" dirty="0"/>
          </a:p>
          <a:p>
            <a:pPr marL="0" indent="0">
              <a:buNone/>
            </a:pPr>
            <a:r>
              <a:rPr lang="et-EE" dirty="0"/>
              <a:t>Leiti ka, et </a:t>
            </a:r>
            <a:r>
              <a:rPr lang="et-EE" b="1" dirty="0"/>
              <a:t>pikemate keppide kasutamine </a:t>
            </a:r>
            <a:r>
              <a:rPr lang="et-EE" dirty="0"/>
              <a:t>(sõltuvalt kehapikkusest) omab samuti kasutegurit nii paaristõukelist kui vahelduvtõukelist sõiduviisi kasutades.</a:t>
            </a:r>
            <a:endParaRPr lang="en-US" dirty="0"/>
          </a:p>
        </p:txBody>
      </p:sp>
    </p:spTree>
    <p:extLst>
      <p:ext uri="{BB962C8B-B14F-4D97-AF65-F5344CB8AC3E}">
        <p14:creationId xmlns:p14="http://schemas.microsoft.com/office/powerpoint/2010/main" val="76032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71FE-FADB-4E1F-81E8-188C88DF1027}"/>
              </a:ext>
            </a:extLst>
          </p:cNvPr>
          <p:cNvSpPr>
            <a:spLocks noGrp="1"/>
          </p:cNvSpPr>
          <p:nvPr>
            <p:ph type="title"/>
          </p:nvPr>
        </p:nvSpPr>
        <p:spPr>
          <a:xfrm>
            <a:off x="1592095" y="23284"/>
            <a:ext cx="9782801" cy="1595016"/>
          </a:xfrm>
        </p:spPr>
        <p:txBody>
          <a:bodyPr>
            <a:normAutofit/>
          </a:bodyPr>
          <a:lstStyle/>
          <a:p>
            <a:r>
              <a:rPr lang="en-US" sz="1400" dirty="0" err="1">
                <a:hlinkClick r:id="rId2"/>
              </a:rPr>
              <a:t>Østerås</a:t>
            </a:r>
            <a:r>
              <a:rPr lang="en-US" sz="1400" dirty="0">
                <a:hlinkClick r:id="rId2"/>
              </a:rPr>
              <a:t> S</a:t>
            </a:r>
            <a:r>
              <a:rPr lang="en-US" sz="1400" dirty="0"/>
              <a:t>, </a:t>
            </a:r>
            <a:r>
              <a:rPr lang="en-US" sz="1400" dirty="0" err="1">
                <a:hlinkClick r:id="rId3"/>
              </a:rPr>
              <a:t>Welde</a:t>
            </a:r>
            <a:r>
              <a:rPr lang="en-US" sz="1400" dirty="0">
                <a:hlinkClick r:id="rId3"/>
              </a:rPr>
              <a:t> B</a:t>
            </a:r>
            <a:r>
              <a:rPr lang="en-US" sz="1400" dirty="0"/>
              <a:t>, </a:t>
            </a:r>
            <a:r>
              <a:rPr lang="en-US" sz="1400" dirty="0">
                <a:hlinkClick r:id="rId4"/>
              </a:rPr>
              <a:t>Danielsen J</a:t>
            </a:r>
            <a:r>
              <a:rPr lang="en-US" sz="1400" dirty="0"/>
              <a:t>, </a:t>
            </a:r>
            <a:r>
              <a:rPr lang="en-US" sz="1400" dirty="0">
                <a:hlinkClick r:id="rId5"/>
              </a:rPr>
              <a:t>van den </a:t>
            </a:r>
            <a:r>
              <a:rPr lang="en-US" sz="1400" dirty="0" err="1">
                <a:hlinkClick r:id="rId5"/>
              </a:rPr>
              <a:t>Tillaar</a:t>
            </a:r>
            <a:r>
              <a:rPr lang="en-US" sz="1400" dirty="0">
                <a:hlinkClick r:id="rId5"/>
              </a:rPr>
              <a:t> R</a:t>
            </a:r>
            <a:r>
              <a:rPr lang="en-US" sz="1400" dirty="0"/>
              <a:t>, </a:t>
            </a:r>
            <a:r>
              <a:rPr lang="en-US" sz="1400" dirty="0" err="1">
                <a:hlinkClick r:id="rId6"/>
              </a:rPr>
              <a:t>Ettema</a:t>
            </a:r>
            <a:r>
              <a:rPr lang="en-US" sz="1400" dirty="0">
                <a:hlinkClick r:id="rId6"/>
              </a:rPr>
              <a:t> G</a:t>
            </a:r>
            <a:r>
              <a:rPr lang="en-US" sz="1400" dirty="0"/>
              <a:t> et al. </a:t>
            </a:r>
            <a:br>
              <a:rPr lang="et-EE" sz="1400" dirty="0"/>
            </a:br>
            <a:r>
              <a:rPr lang="en-US" sz="2000" b="1" dirty="0"/>
              <a:t>Contribution of Upper-Body Strength, Body Composition, and Maximal Oxygen Uptake to Predict Double Poling Power and Overall Performance in Female Cross-Country Skiers.</a:t>
            </a:r>
            <a:r>
              <a:rPr lang="en-US" sz="1400" dirty="0"/>
              <a:t> </a:t>
            </a:r>
            <a:br>
              <a:rPr lang="et-EE" sz="1400" dirty="0"/>
            </a:br>
            <a:r>
              <a:rPr lang="en-US" sz="1400" dirty="0"/>
              <a:t>Journal of Strength and Conditioning Research 2016; 30(9): 2557-2564 </a:t>
            </a:r>
            <a:br>
              <a:rPr lang="en-US" sz="1400" dirty="0"/>
            </a:br>
            <a:r>
              <a:rPr lang="en-US" sz="1400" u="sng" dirty="0">
                <a:hlinkClick r:id="rId7"/>
              </a:rPr>
              <a:t>https://www.ncbi.nlm.nih.gov/pubmed/26817743</a:t>
            </a:r>
            <a:r>
              <a:rPr lang="en-US" sz="1400" dirty="0"/>
              <a:t> </a:t>
            </a:r>
          </a:p>
        </p:txBody>
      </p:sp>
      <p:sp>
        <p:nvSpPr>
          <p:cNvPr id="3" name="Content Placeholder 2">
            <a:extLst>
              <a:ext uri="{FF2B5EF4-FFF2-40B4-BE49-F238E27FC236}">
                <a16:creationId xmlns:a16="http://schemas.microsoft.com/office/drawing/2014/main" id="{3F2CBD4F-020A-464F-B078-24C7529C81E7}"/>
              </a:ext>
            </a:extLst>
          </p:cNvPr>
          <p:cNvSpPr>
            <a:spLocks noGrp="1"/>
          </p:cNvSpPr>
          <p:nvPr>
            <p:ph idx="1"/>
          </p:nvPr>
        </p:nvSpPr>
        <p:spPr>
          <a:xfrm>
            <a:off x="1592095" y="1844824"/>
            <a:ext cx="10346352" cy="4835376"/>
          </a:xfrm>
        </p:spPr>
        <p:txBody>
          <a:bodyPr>
            <a:normAutofit fontScale="92500"/>
          </a:bodyPr>
          <a:lstStyle/>
          <a:p>
            <a:pPr marL="0" indent="0">
              <a:buNone/>
            </a:pPr>
            <a:r>
              <a:rPr lang="et-EE" sz="2400" dirty="0" err="1"/>
              <a:t>Österos</a:t>
            </a:r>
            <a:r>
              <a:rPr lang="et-EE" sz="2400" dirty="0"/>
              <a:t> ja kolleegid uurisid suusatajate keha lihasmassi ja maksimaalset hapnikutarbimist, et ennustada paaristõukevõimsust ning üldist sooritusvõimet nais-suusatajatel. VO2maxi peetakse suusatajate tulemuse </a:t>
            </a:r>
            <a:r>
              <a:rPr lang="et-EE" dirty="0"/>
              <a:t>ennustamisel</a:t>
            </a:r>
            <a:r>
              <a:rPr lang="et-EE" sz="2400" dirty="0"/>
              <a:t> kõige olulisemaks näitajaks ning ülakeha jõudu ning lihasmassi seostatakse paaristõukevõimsusega. </a:t>
            </a:r>
          </a:p>
          <a:p>
            <a:pPr marL="0" indent="0">
              <a:buNone/>
            </a:pPr>
            <a:r>
              <a:rPr lang="et-EE" sz="2400" dirty="0"/>
              <a:t>13 nais-</a:t>
            </a:r>
            <a:r>
              <a:rPr lang="et-EE" sz="2400" dirty="0" err="1"/>
              <a:t>suustajat</a:t>
            </a:r>
            <a:r>
              <a:rPr lang="et-EE" sz="2400" dirty="0"/>
              <a:t> (</a:t>
            </a:r>
            <a:r>
              <a:rPr lang="et-EE" sz="2400" dirty="0" err="1"/>
              <a:t>VOmax</a:t>
            </a:r>
            <a:r>
              <a:rPr lang="et-EE" sz="2400" dirty="0"/>
              <a:t> ~65) sooritasid ühe 30s ja ühe 3min PT testi suusa-</a:t>
            </a:r>
            <a:r>
              <a:rPr lang="et-EE" sz="2400" dirty="0" err="1"/>
              <a:t>ergomeetril</a:t>
            </a:r>
            <a:r>
              <a:rPr lang="et-EE" sz="2400" dirty="0"/>
              <a:t>, FIS punktid näitasid nende üldist taset. Suusatajad sooritasid 3 kordusmaksimumiga jõutesti PT spetsiifiliste harjutustega, kus küünarvarre, õla ja kõhu kõverdamine oli isoleeritud.</a:t>
            </a:r>
            <a:endParaRPr lang="en-US" sz="2400" dirty="0"/>
          </a:p>
          <a:p>
            <a:pPr marL="0" indent="0">
              <a:buNone/>
            </a:pPr>
            <a:r>
              <a:rPr lang="et-EE" sz="2400" b="1" dirty="0">
                <a:solidFill>
                  <a:srgbClr val="FF0000"/>
                </a:solidFill>
              </a:rPr>
              <a:t>30s PT tulemuse eelduseks oli ülakeha lihasmass ja maksimaalne ülakeha jõud; </a:t>
            </a:r>
            <a:r>
              <a:rPr lang="et-EE" sz="2400" b="1" dirty="0"/>
              <a:t>3min testil ja suusatulemustes lisandus VO2max neile kahele. </a:t>
            </a:r>
            <a:endParaRPr lang="en-US" sz="2400" b="1" dirty="0"/>
          </a:p>
          <a:p>
            <a:pPr marL="0" indent="0">
              <a:buNone/>
            </a:pPr>
            <a:r>
              <a:rPr lang="et-EE" sz="2400" b="1" dirty="0">
                <a:solidFill>
                  <a:srgbClr val="FF0000"/>
                </a:solidFill>
              </a:rPr>
              <a:t>Võistlusdistantsi pikenemisega </a:t>
            </a:r>
            <a:r>
              <a:rPr lang="et-EE" sz="2400" b="1" dirty="0"/>
              <a:t>ülakeha </a:t>
            </a:r>
            <a:r>
              <a:rPr lang="et-EE" sz="2400" b="1" dirty="0" err="1"/>
              <a:t>max</a:t>
            </a:r>
            <a:r>
              <a:rPr lang="et-EE" sz="2400" b="1" dirty="0"/>
              <a:t> jõu ja lihasmassi osatähtsus väheneb ning </a:t>
            </a:r>
            <a:r>
              <a:rPr lang="et-EE" sz="2400" b="1" dirty="0">
                <a:solidFill>
                  <a:srgbClr val="FF0000"/>
                </a:solidFill>
              </a:rPr>
              <a:t>VO2max osatähtsus tõuseb </a:t>
            </a:r>
            <a:r>
              <a:rPr lang="et-EE" sz="2400" b="1" dirty="0" err="1">
                <a:solidFill>
                  <a:srgbClr val="FF0000"/>
                </a:solidFill>
              </a:rPr>
              <a:t>naissuusatajatel</a:t>
            </a:r>
            <a:r>
              <a:rPr lang="et-EE" sz="2400" dirty="0"/>
              <a:t>. </a:t>
            </a:r>
            <a:endParaRPr lang="en-US" sz="2400" dirty="0"/>
          </a:p>
        </p:txBody>
      </p:sp>
    </p:spTree>
    <p:extLst>
      <p:ext uri="{BB962C8B-B14F-4D97-AF65-F5344CB8AC3E}">
        <p14:creationId xmlns:p14="http://schemas.microsoft.com/office/powerpoint/2010/main" val="73160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AC12-5A9A-4E07-9A4B-17C3C926BC27}"/>
              </a:ext>
            </a:extLst>
          </p:cNvPr>
          <p:cNvSpPr>
            <a:spLocks noGrp="1"/>
          </p:cNvSpPr>
          <p:nvPr>
            <p:ph type="title"/>
          </p:nvPr>
        </p:nvSpPr>
        <p:spPr>
          <a:xfrm>
            <a:off x="1557908" y="476672"/>
            <a:ext cx="9782801" cy="1239837"/>
          </a:xfrm>
        </p:spPr>
        <p:txBody>
          <a:bodyPr>
            <a:normAutofit fontScale="90000"/>
          </a:bodyPr>
          <a:lstStyle/>
          <a:p>
            <a:r>
              <a:rPr lang="en-US" sz="1400" dirty="0" err="1"/>
              <a:t>Sandbakk</a:t>
            </a:r>
            <a:r>
              <a:rPr lang="en-US" sz="1400" dirty="0"/>
              <a:t> Ø, </a:t>
            </a:r>
            <a:r>
              <a:rPr lang="en-US" sz="1400" dirty="0" err="1"/>
              <a:t>Ettema</a:t>
            </a:r>
            <a:r>
              <a:rPr lang="en-US" sz="1400" dirty="0"/>
              <a:t> G, Holmberg HC. </a:t>
            </a:r>
            <a:br>
              <a:rPr lang="et-EE" sz="1400" dirty="0"/>
            </a:br>
            <a:r>
              <a:rPr lang="en-US" sz="2700" b="1" dirty="0"/>
              <a:t>Gender differences in endurance performance by elite cross-country skiers are influenced by the contribution from poling</a:t>
            </a:r>
            <a:br>
              <a:rPr lang="et-EE" sz="1400" dirty="0"/>
            </a:br>
            <a:r>
              <a:rPr lang="en-US" sz="1400" dirty="0"/>
              <a:t>Scandinavian journal of Medicine &amp; Science in Sports 2014; 24(1): 28-33 </a:t>
            </a:r>
            <a:br>
              <a:rPr lang="en-US" sz="1400" dirty="0"/>
            </a:br>
            <a:r>
              <a:rPr lang="en-US" sz="1400" u="sng" dirty="0">
                <a:hlinkClick r:id="rId2"/>
              </a:rPr>
              <a:t>https://www.ncbi.nlm.nih.gov/pubmed/22621157</a:t>
            </a:r>
            <a:r>
              <a:rPr lang="en-US" sz="1400" dirty="0"/>
              <a:t> </a:t>
            </a:r>
          </a:p>
        </p:txBody>
      </p:sp>
      <p:sp>
        <p:nvSpPr>
          <p:cNvPr id="3" name="Content Placeholder 2">
            <a:extLst>
              <a:ext uri="{FF2B5EF4-FFF2-40B4-BE49-F238E27FC236}">
                <a16:creationId xmlns:a16="http://schemas.microsoft.com/office/drawing/2014/main" id="{AB3276B9-646E-4871-8C97-0C6C2DB1FB74}"/>
              </a:ext>
            </a:extLst>
          </p:cNvPr>
          <p:cNvSpPr>
            <a:spLocks noGrp="1"/>
          </p:cNvSpPr>
          <p:nvPr>
            <p:ph idx="1"/>
          </p:nvPr>
        </p:nvSpPr>
        <p:spPr>
          <a:xfrm>
            <a:off x="1625384" y="2286000"/>
            <a:ext cx="9782801" cy="4572000"/>
          </a:xfrm>
        </p:spPr>
        <p:txBody>
          <a:bodyPr/>
          <a:lstStyle/>
          <a:p>
            <a:pPr marL="0" indent="0">
              <a:buNone/>
            </a:pPr>
            <a:r>
              <a:rPr lang="et-EE" dirty="0" err="1"/>
              <a:t>Sandbakk</a:t>
            </a:r>
            <a:r>
              <a:rPr lang="et-EE" dirty="0"/>
              <a:t> jt on 2014.a uurimistöös leidnud, et </a:t>
            </a:r>
            <a:r>
              <a:rPr lang="et-EE" b="1" dirty="0">
                <a:solidFill>
                  <a:srgbClr val="FF0000"/>
                </a:solidFill>
              </a:rPr>
              <a:t>mehed saavutasid võrreldes naistega paaristõugetes </a:t>
            </a:r>
            <a:br>
              <a:rPr lang="et-EE" b="1" dirty="0">
                <a:solidFill>
                  <a:srgbClr val="FF0000"/>
                </a:solidFill>
              </a:rPr>
            </a:br>
            <a:r>
              <a:rPr lang="et-EE" b="1" dirty="0">
                <a:solidFill>
                  <a:srgbClr val="FF0000"/>
                </a:solidFill>
              </a:rPr>
              <a:t>63% suurema  VO2max tipu absoluudi</a:t>
            </a:r>
            <a:r>
              <a:rPr lang="et-EE" dirty="0">
                <a:solidFill>
                  <a:srgbClr val="FF0000"/>
                </a:solidFill>
              </a:rPr>
              <a:t>, </a:t>
            </a:r>
            <a:br>
              <a:rPr lang="et-EE" dirty="0">
                <a:solidFill>
                  <a:srgbClr val="FF0000"/>
                </a:solidFill>
              </a:rPr>
            </a:br>
            <a:r>
              <a:rPr lang="et-EE" dirty="0"/>
              <a:t>16% suurema VO2max tipu normaliseeritult keha kogumassi suhtes ning </a:t>
            </a:r>
            <a:br>
              <a:rPr lang="et-EE" dirty="0"/>
            </a:br>
            <a:r>
              <a:rPr lang="et-EE" dirty="0"/>
              <a:t>8% suurema VO2max tipu normaliseeritult keha rasvavaba massi suhtes</a:t>
            </a:r>
            <a:endParaRPr lang="en-US" dirty="0"/>
          </a:p>
          <a:p>
            <a:pPr marL="0" indent="0">
              <a:buNone/>
            </a:pPr>
            <a:r>
              <a:rPr lang="et-EE" dirty="0"/>
              <a:t>Kokkuvõttes tõdeti, et </a:t>
            </a:r>
            <a:r>
              <a:rPr lang="et-EE" b="1" dirty="0"/>
              <a:t>kepitõugete (loe: paaristõugete) suurenev osakaal suurendab soolist erinevust eliit sprinterite hulgas </a:t>
            </a:r>
            <a:endParaRPr lang="en-US" b="1" dirty="0"/>
          </a:p>
        </p:txBody>
      </p:sp>
    </p:spTree>
    <p:extLst>
      <p:ext uri="{BB962C8B-B14F-4D97-AF65-F5344CB8AC3E}">
        <p14:creationId xmlns:p14="http://schemas.microsoft.com/office/powerpoint/2010/main" val="192399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B6F86-B0B0-4FB3-8233-124D4178187A}"/>
              </a:ext>
            </a:extLst>
          </p:cNvPr>
          <p:cNvSpPr>
            <a:spLocks noGrp="1"/>
          </p:cNvSpPr>
          <p:nvPr>
            <p:ph type="title"/>
          </p:nvPr>
        </p:nvSpPr>
        <p:spPr>
          <a:xfrm>
            <a:off x="1579631" y="260648"/>
            <a:ext cx="9782801" cy="1239837"/>
          </a:xfrm>
        </p:spPr>
        <p:txBody>
          <a:bodyPr>
            <a:normAutofit fontScale="90000"/>
          </a:bodyPr>
          <a:lstStyle/>
          <a:p>
            <a:r>
              <a:rPr lang="en-US" sz="1400" dirty="0" err="1">
                <a:hlinkClick r:id="rId2"/>
              </a:rPr>
              <a:t>Bojsen-Møller</a:t>
            </a:r>
            <a:r>
              <a:rPr lang="en-US" sz="1400" dirty="0">
                <a:hlinkClick r:id="rId2"/>
              </a:rPr>
              <a:t> J</a:t>
            </a:r>
            <a:r>
              <a:rPr lang="en-US" sz="1400" dirty="0"/>
              <a:t>, </a:t>
            </a:r>
            <a:r>
              <a:rPr lang="en-US" sz="1400" dirty="0" err="1"/>
              <a:t>Losnegard</a:t>
            </a:r>
            <a:r>
              <a:rPr lang="en-US" sz="1400" dirty="0"/>
              <a:t> </a:t>
            </a:r>
            <a:r>
              <a:rPr lang="en-US" sz="1400" dirty="0" err="1"/>
              <a:t>sT</a:t>
            </a:r>
            <a:r>
              <a:rPr lang="en-US" sz="1400" dirty="0"/>
              <a:t>, </a:t>
            </a:r>
            <a:r>
              <a:rPr lang="en-US" sz="1400" dirty="0" err="1"/>
              <a:t>Kemppainen</a:t>
            </a:r>
            <a:r>
              <a:rPr lang="en-US" sz="1400" dirty="0"/>
              <a:t> J, </a:t>
            </a:r>
            <a:r>
              <a:rPr lang="en-US" sz="1400" dirty="0" err="1"/>
              <a:t>Viljanen</a:t>
            </a:r>
            <a:r>
              <a:rPr lang="en-US" sz="1400" dirty="0"/>
              <a:t> T, </a:t>
            </a:r>
            <a:r>
              <a:rPr lang="en-US" sz="1400" dirty="0" err="1"/>
              <a:t>Kalliokoski</a:t>
            </a:r>
            <a:r>
              <a:rPr lang="en-US" sz="1400" dirty="0"/>
              <a:t> KK.</a:t>
            </a:r>
            <a:r>
              <a:rPr lang="en-US" sz="1400" u="sng" dirty="0"/>
              <a:t> </a:t>
            </a:r>
            <a:br>
              <a:rPr lang="et-EE" sz="1400" u="sng" dirty="0"/>
            </a:br>
            <a:r>
              <a:rPr lang="en-US" sz="2700" b="1" dirty="0"/>
              <a:t>Muscle use during double poling evaluated by positron emission tomography. </a:t>
            </a:r>
            <a:br>
              <a:rPr lang="et-EE" sz="1400" dirty="0"/>
            </a:br>
            <a:r>
              <a:rPr lang="en-US" sz="1400" dirty="0"/>
              <a:t>Journal of Applied Physiology 2010; 109(6): 1895-1903 </a:t>
            </a:r>
            <a:br>
              <a:rPr lang="en-US" sz="1400" dirty="0"/>
            </a:br>
            <a:r>
              <a:rPr lang="en-US" sz="1400" u="sng" dirty="0">
                <a:hlinkClick r:id="rId3"/>
              </a:rPr>
              <a:t>https://www.ncbi.nlm.nih.gov/pubmed/20947710</a:t>
            </a:r>
            <a:r>
              <a:rPr lang="en-US" sz="1400" dirty="0"/>
              <a:t> </a:t>
            </a:r>
          </a:p>
        </p:txBody>
      </p:sp>
      <p:sp>
        <p:nvSpPr>
          <p:cNvPr id="3" name="Content Placeholder 2">
            <a:extLst>
              <a:ext uri="{FF2B5EF4-FFF2-40B4-BE49-F238E27FC236}">
                <a16:creationId xmlns:a16="http://schemas.microsoft.com/office/drawing/2014/main" id="{E1B26D06-26DA-4A35-A190-90A115F3FFA0}"/>
              </a:ext>
            </a:extLst>
          </p:cNvPr>
          <p:cNvSpPr>
            <a:spLocks noGrp="1"/>
          </p:cNvSpPr>
          <p:nvPr>
            <p:ph idx="1"/>
          </p:nvPr>
        </p:nvSpPr>
        <p:spPr>
          <a:xfrm>
            <a:off x="1579631" y="1660724"/>
            <a:ext cx="10323337" cy="5197276"/>
          </a:xfrm>
        </p:spPr>
        <p:txBody>
          <a:bodyPr>
            <a:normAutofit lnSpcReduction="10000"/>
          </a:bodyPr>
          <a:lstStyle/>
          <a:p>
            <a:pPr marL="0" indent="0">
              <a:buNone/>
            </a:pPr>
            <a:r>
              <a:rPr lang="en-US" dirty="0"/>
              <a:t>2010</a:t>
            </a:r>
            <a:r>
              <a:rPr lang="et-EE" dirty="0"/>
              <a:t> </a:t>
            </a:r>
            <a:r>
              <a:rPr lang="en-US" dirty="0"/>
              <a:t>a. </a:t>
            </a:r>
            <a:r>
              <a:rPr lang="et-EE" dirty="0"/>
              <a:t>uuriti </a:t>
            </a:r>
            <a:r>
              <a:rPr lang="en-US" dirty="0" err="1"/>
              <a:t>kui</a:t>
            </a:r>
            <a:r>
              <a:rPr lang="en-US" dirty="0"/>
              <a:t> </a:t>
            </a:r>
            <a:r>
              <a:rPr lang="en-US" dirty="0" err="1"/>
              <a:t>palju</a:t>
            </a:r>
            <a:r>
              <a:rPr lang="en-US" dirty="0"/>
              <a:t> on </a:t>
            </a:r>
            <a:r>
              <a:rPr lang="en-US" dirty="0" err="1"/>
              <a:t>erinevate</a:t>
            </a:r>
            <a:r>
              <a:rPr lang="en-US" dirty="0"/>
              <a:t> </a:t>
            </a:r>
            <a:r>
              <a:rPr lang="en-US" dirty="0" err="1"/>
              <a:t>kiirustega</a:t>
            </a:r>
            <a:r>
              <a:rPr lang="en-US" dirty="0"/>
              <a:t> </a:t>
            </a:r>
            <a:r>
              <a:rPr lang="en-US" dirty="0" err="1"/>
              <a:t>paaristõugetega</a:t>
            </a:r>
            <a:r>
              <a:rPr lang="en-US" dirty="0"/>
              <a:t> </a:t>
            </a:r>
            <a:r>
              <a:rPr lang="en-US" dirty="0" err="1"/>
              <a:t>suus</a:t>
            </a:r>
            <a:r>
              <a:rPr lang="et-EE" dirty="0"/>
              <a:t>a</a:t>
            </a:r>
            <a:r>
              <a:rPr lang="en-US" dirty="0" err="1"/>
              <a:t>tades</a:t>
            </a:r>
            <a:r>
              <a:rPr lang="en-US" dirty="0"/>
              <a:t> </a:t>
            </a:r>
            <a:r>
              <a:rPr lang="en-US" dirty="0" err="1"/>
              <a:t>erinevad</a:t>
            </a:r>
            <a:r>
              <a:rPr lang="en-US" dirty="0"/>
              <a:t> </a:t>
            </a:r>
            <a:r>
              <a:rPr lang="en-US" dirty="0" err="1"/>
              <a:t>lihasgrupid</a:t>
            </a:r>
            <a:r>
              <a:rPr lang="en-US" dirty="0"/>
              <a:t> </a:t>
            </a:r>
            <a:r>
              <a:rPr lang="en-US" dirty="0" err="1"/>
              <a:t>töös</a:t>
            </a:r>
            <a:r>
              <a:rPr lang="en-US" dirty="0"/>
              <a:t>.</a:t>
            </a:r>
            <a:endParaRPr lang="et-EE" dirty="0"/>
          </a:p>
          <a:p>
            <a:pPr marL="0" indent="0">
              <a:buNone/>
            </a:pPr>
            <a:r>
              <a:rPr lang="en-US" dirty="0" err="1"/>
              <a:t>Selleks</a:t>
            </a:r>
            <a:r>
              <a:rPr lang="en-US" dirty="0"/>
              <a:t> </a:t>
            </a:r>
            <a:r>
              <a:rPr lang="en-US" dirty="0" err="1"/>
              <a:t>kasutas</a:t>
            </a:r>
            <a:r>
              <a:rPr lang="et-EE" dirty="0" err="1"/>
              <a:t>ti</a:t>
            </a:r>
            <a:r>
              <a:rPr lang="et-EE" dirty="0"/>
              <a:t> </a:t>
            </a:r>
            <a:r>
              <a:rPr lang="en-US" dirty="0"/>
              <a:t>PET</a:t>
            </a:r>
            <a:r>
              <a:rPr lang="et-EE" dirty="0"/>
              <a:t> testi</a:t>
            </a:r>
            <a:r>
              <a:rPr lang="en-US" dirty="0"/>
              <a:t>, mis </a:t>
            </a:r>
            <a:r>
              <a:rPr lang="en-US" dirty="0" err="1"/>
              <a:t>näitas</a:t>
            </a:r>
            <a:r>
              <a:rPr lang="en-US" dirty="0"/>
              <a:t>, et </a:t>
            </a:r>
            <a:r>
              <a:rPr lang="en-US" dirty="0" err="1"/>
              <a:t>lihased</a:t>
            </a:r>
            <a:r>
              <a:rPr lang="en-US" dirty="0"/>
              <a:t>, mis </a:t>
            </a:r>
            <a:r>
              <a:rPr lang="en-US" dirty="0" err="1"/>
              <a:t>ümbritsevad</a:t>
            </a:r>
            <a:r>
              <a:rPr lang="en-US" dirty="0"/>
              <a:t> </a:t>
            </a:r>
            <a:r>
              <a:rPr lang="en-US" b="1" dirty="0" err="1"/>
              <a:t>õla</a:t>
            </a:r>
            <a:r>
              <a:rPr lang="en-US" b="1" dirty="0"/>
              <a:t> ja </a:t>
            </a:r>
            <a:r>
              <a:rPr lang="en-US" b="1" dirty="0" err="1"/>
              <a:t>küünarliigeseid</a:t>
            </a:r>
            <a:r>
              <a:rPr lang="en-US" b="1" dirty="0"/>
              <a:t>, </a:t>
            </a:r>
            <a:r>
              <a:rPr lang="en-US" b="1" dirty="0" err="1"/>
              <a:t>kõhulihased</a:t>
            </a:r>
            <a:r>
              <a:rPr lang="en-US" b="1" dirty="0"/>
              <a:t> ja </a:t>
            </a:r>
            <a:r>
              <a:rPr lang="en-US" b="1" dirty="0" err="1"/>
              <a:t>puusa</a:t>
            </a:r>
            <a:r>
              <a:rPr lang="en-US" b="1" dirty="0"/>
              <a:t> </a:t>
            </a:r>
            <a:r>
              <a:rPr lang="en-US" b="1" dirty="0" err="1"/>
              <a:t>painutajad</a:t>
            </a:r>
            <a:r>
              <a:rPr lang="en-US" b="1" dirty="0"/>
              <a:t> </a:t>
            </a:r>
            <a:r>
              <a:rPr lang="en-US" b="1" dirty="0" err="1"/>
              <a:t>näitasid</a:t>
            </a:r>
            <a:r>
              <a:rPr lang="en-US" b="1" dirty="0"/>
              <a:t> </a:t>
            </a:r>
            <a:r>
              <a:rPr lang="en-US" b="1" dirty="0" err="1"/>
              <a:t>kõige</a:t>
            </a:r>
            <a:r>
              <a:rPr lang="en-US" b="1" dirty="0"/>
              <a:t> </a:t>
            </a:r>
            <a:r>
              <a:rPr lang="en-US" b="1" dirty="0" err="1"/>
              <a:t>suuremat</a:t>
            </a:r>
            <a:r>
              <a:rPr lang="en-US" b="1" dirty="0"/>
              <a:t> </a:t>
            </a:r>
            <a:r>
              <a:rPr lang="en-US" b="1" dirty="0" err="1"/>
              <a:t>glükoositarbimise</a:t>
            </a:r>
            <a:r>
              <a:rPr lang="en-US" b="1" dirty="0"/>
              <a:t> </a:t>
            </a:r>
            <a:r>
              <a:rPr lang="en-US" b="1" dirty="0" err="1"/>
              <a:t>indeksit</a:t>
            </a:r>
            <a:r>
              <a:rPr lang="en-US" b="1" dirty="0"/>
              <a:t> </a:t>
            </a:r>
            <a:r>
              <a:rPr lang="en-US" b="1" dirty="0" err="1"/>
              <a:t>tööfaasis</a:t>
            </a:r>
            <a:r>
              <a:rPr lang="en-US" dirty="0"/>
              <a:t>.</a:t>
            </a:r>
            <a:endParaRPr lang="et-EE" dirty="0"/>
          </a:p>
          <a:p>
            <a:pPr marL="0" indent="0">
              <a:buNone/>
            </a:pPr>
            <a:r>
              <a:rPr lang="en-US" b="1" dirty="0" err="1"/>
              <a:t>Kiiruse</a:t>
            </a:r>
            <a:r>
              <a:rPr lang="en-US" b="1" dirty="0"/>
              <a:t> </a:t>
            </a:r>
            <a:r>
              <a:rPr lang="en-US" b="1" dirty="0" err="1"/>
              <a:t>tõustes</a:t>
            </a:r>
            <a:r>
              <a:rPr lang="en-US" b="1" dirty="0"/>
              <a:t> </a:t>
            </a:r>
            <a:r>
              <a:rPr lang="en-US" b="1" dirty="0" err="1"/>
              <a:t>ei</a:t>
            </a:r>
            <a:r>
              <a:rPr lang="en-US" b="1" dirty="0"/>
              <a:t> </a:t>
            </a:r>
            <a:r>
              <a:rPr lang="en-US" b="1" dirty="0" err="1"/>
              <a:t>suurenenud</a:t>
            </a:r>
            <a:r>
              <a:rPr lang="en-US" b="1" dirty="0"/>
              <a:t> </a:t>
            </a:r>
            <a:r>
              <a:rPr lang="en-US" b="1" dirty="0" err="1"/>
              <a:t>glükoositarbimine</a:t>
            </a:r>
            <a:r>
              <a:rPr lang="en-US" b="1" dirty="0"/>
              <a:t> </a:t>
            </a:r>
            <a:r>
              <a:rPr lang="en-US" b="1" dirty="0" err="1"/>
              <a:t>niivõrd</a:t>
            </a:r>
            <a:r>
              <a:rPr lang="en-US" b="1" dirty="0"/>
              <a:t> </a:t>
            </a:r>
            <a:r>
              <a:rPr lang="en-US" b="1" dirty="0" err="1"/>
              <a:t>ülakeha</a:t>
            </a:r>
            <a:r>
              <a:rPr lang="en-US" b="1" dirty="0"/>
              <a:t> </a:t>
            </a:r>
            <a:r>
              <a:rPr lang="en-US" b="1" dirty="0" err="1"/>
              <a:t>lihastes</a:t>
            </a:r>
            <a:r>
              <a:rPr lang="en-US" b="1" dirty="0"/>
              <a:t> </a:t>
            </a:r>
            <a:r>
              <a:rPr lang="en-US" b="1" dirty="0" err="1">
                <a:solidFill>
                  <a:srgbClr val="FF0000"/>
                </a:solidFill>
              </a:rPr>
              <a:t>küll</a:t>
            </a:r>
            <a:r>
              <a:rPr lang="en-US" b="1" dirty="0">
                <a:solidFill>
                  <a:srgbClr val="FF0000"/>
                </a:solidFill>
              </a:rPr>
              <a:t> </a:t>
            </a:r>
            <a:r>
              <a:rPr lang="en-US" b="1" dirty="0" err="1">
                <a:solidFill>
                  <a:srgbClr val="FF0000"/>
                </a:solidFill>
              </a:rPr>
              <a:t>aga</a:t>
            </a:r>
            <a:r>
              <a:rPr lang="en-US" b="1" dirty="0">
                <a:solidFill>
                  <a:srgbClr val="FF0000"/>
                </a:solidFill>
              </a:rPr>
              <a:t> </a:t>
            </a:r>
            <a:r>
              <a:rPr lang="en-US" b="1" dirty="0" err="1">
                <a:solidFill>
                  <a:srgbClr val="FF0000"/>
                </a:solidFill>
              </a:rPr>
              <a:t>suurenes</a:t>
            </a:r>
            <a:r>
              <a:rPr lang="en-US" b="1" dirty="0">
                <a:solidFill>
                  <a:srgbClr val="FF0000"/>
                </a:solidFill>
              </a:rPr>
              <a:t> see </a:t>
            </a:r>
            <a:r>
              <a:rPr lang="en-US" b="1" dirty="0" err="1">
                <a:solidFill>
                  <a:srgbClr val="FF0000"/>
                </a:solidFill>
              </a:rPr>
              <a:t>märkimisväärselt</a:t>
            </a:r>
            <a:r>
              <a:rPr lang="en-US" b="1" dirty="0">
                <a:solidFill>
                  <a:srgbClr val="FF0000"/>
                </a:solidFill>
              </a:rPr>
              <a:t> </a:t>
            </a:r>
            <a:r>
              <a:rPr lang="en-US" b="1" dirty="0" err="1">
                <a:solidFill>
                  <a:srgbClr val="FF0000"/>
                </a:solidFill>
              </a:rPr>
              <a:t>põlvepainutajate</a:t>
            </a:r>
            <a:r>
              <a:rPr lang="en-US" b="1" dirty="0">
                <a:solidFill>
                  <a:srgbClr val="FF0000"/>
                </a:solidFill>
              </a:rPr>
              <a:t>- (27%) ja </a:t>
            </a:r>
            <a:r>
              <a:rPr lang="en-US" b="1" dirty="0" err="1">
                <a:solidFill>
                  <a:srgbClr val="FF0000"/>
                </a:solidFill>
              </a:rPr>
              <a:t>sirutaja</a:t>
            </a:r>
            <a:r>
              <a:rPr lang="en-US" b="1" dirty="0">
                <a:solidFill>
                  <a:srgbClr val="FF0000"/>
                </a:solidFill>
              </a:rPr>
              <a:t> </a:t>
            </a:r>
            <a:r>
              <a:rPr lang="en-US" b="1" dirty="0" err="1">
                <a:solidFill>
                  <a:srgbClr val="FF0000"/>
                </a:solidFill>
              </a:rPr>
              <a:t>lihastes</a:t>
            </a:r>
            <a:r>
              <a:rPr lang="en-US" b="1" dirty="0">
                <a:solidFill>
                  <a:srgbClr val="FF0000"/>
                </a:solidFill>
              </a:rPr>
              <a:t> (16%) ja </a:t>
            </a:r>
            <a:r>
              <a:rPr lang="en-US" b="1" dirty="0" err="1">
                <a:solidFill>
                  <a:srgbClr val="FF0000"/>
                </a:solidFill>
              </a:rPr>
              <a:t>kõhulihastes</a:t>
            </a:r>
            <a:r>
              <a:rPr lang="en-US" b="1" dirty="0">
                <a:solidFill>
                  <a:srgbClr val="FF0000"/>
                </a:solidFill>
              </a:rPr>
              <a:t> (21%). </a:t>
            </a:r>
            <a:endParaRPr lang="et-EE" b="1" dirty="0">
              <a:solidFill>
                <a:srgbClr val="FF0000"/>
              </a:solidFill>
            </a:endParaRPr>
          </a:p>
          <a:p>
            <a:pPr marL="0" indent="0">
              <a:buNone/>
            </a:pPr>
            <a:br>
              <a:rPr lang="en-US" b="1" dirty="0"/>
            </a:br>
            <a:r>
              <a:rPr lang="en-US" b="1" dirty="0"/>
              <a:t>See </a:t>
            </a:r>
            <a:r>
              <a:rPr lang="en-US" b="1" dirty="0" err="1"/>
              <a:t>annab</a:t>
            </a:r>
            <a:r>
              <a:rPr lang="en-US" b="1" dirty="0"/>
              <a:t> </a:t>
            </a:r>
            <a:r>
              <a:rPr lang="en-US" b="1" dirty="0" err="1"/>
              <a:t>alust</a:t>
            </a:r>
            <a:r>
              <a:rPr lang="en-US" b="1" dirty="0"/>
              <a:t> </a:t>
            </a:r>
            <a:r>
              <a:rPr lang="en-US" b="1" dirty="0" err="1"/>
              <a:t>arvata</a:t>
            </a:r>
            <a:r>
              <a:rPr lang="en-US" b="1" dirty="0"/>
              <a:t> </a:t>
            </a:r>
            <a:r>
              <a:rPr lang="en-US" b="1" dirty="0" err="1"/>
              <a:t>nende</a:t>
            </a:r>
            <a:r>
              <a:rPr lang="en-US" b="1" dirty="0"/>
              <a:t> </a:t>
            </a:r>
            <a:r>
              <a:rPr lang="en-US" b="1" dirty="0" err="1"/>
              <a:t>lihasgruppide</a:t>
            </a:r>
            <a:r>
              <a:rPr lang="en-US" b="1" dirty="0"/>
              <a:t> </a:t>
            </a:r>
            <a:r>
              <a:rPr lang="en-US" b="1" dirty="0" err="1"/>
              <a:t>tähtsust</a:t>
            </a:r>
            <a:r>
              <a:rPr lang="en-US" b="1" dirty="0"/>
              <a:t> just </a:t>
            </a:r>
            <a:r>
              <a:rPr lang="en-US" b="1" dirty="0" err="1"/>
              <a:t>kiiresti</a:t>
            </a:r>
            <a:r>
              <a:rPr lang="en-US" b="1" dirty="0"/>
              <a:t> </a:t>
            </a:r>
            <a:r>
              <a:rPr lang="en-US" b="1" dirty="0" err="1"/>
              <a:t>paaristõukelist</a:t>
            </a:r>
            <a:r>
              <a:rPr lang="en-US" b="1" dirty="0"/>
              <a:t> </a:t>
            </a:r>
            <a:r>
              <a:rPr lang="en-US" b="1" dirty="0" err="1"/>
              <a:t>sõiduviisi</a:t>
            </a:r>
            <a:r>
              <a:rPr lang="en-US" b="1" dirty="0"/>
              <a:t> </a:t>
            </a:r>
            <a:r>
              <a:rPr lang="en-US" b="1" dirty="0" err="1"/>
              <a:t>sõites</a:t>
            </a:r>
            <a:r>
              <a:rPr lang="en-US" dirty="0"/>
              <a:t>. </a:t>
            </a:r>
          </a:p>
        </p:txBody>
      </p:sp>
    </p:spTree>
    <p:extLst>
      <p:ext uri="{BB962C8B-B14F-4D97-AF65-F5344CB8AC3E}">
        <p14:creationId xmlns:p14="http://schemas.microsoft.com/office/powerpoint/2010/main" val="18531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4F85-4088-4C93-99D1-C6D88016122B}"/>
              </a:ext>
            </a:extLst>
          </p:cNvPr>
          <p:cNvSpPr>
            <a:spLocks noGrp="1"/>
          </p:cNvSpPr>
          <p:nvPr>
            <p:ph type="title"/>
          </p:nvPr>
        </p:nvSpPr>
        <p:spPr>
          <a:xfrm>
            <a:off x="1605023" y="404664"/>
            <a:ext cx="9782801" cy="1239837"/>
          </a:xfrm>
        </p:spPr>
        <p:txBody>
          <a:bodyPr>
            <a:normAutofit fontScale="90000"/>
          </a:bodyPr>
          <a:lstStyle/>
          <a:p>
            <a:r>
              <a:rPr lang="et-EE" sz="1400" dirty="0" err="1"/>
              <a:t>Alsobrook</a:t>
            </a:r>
            <a:r>
              <a:rPr lang="et-EE" sz="1400" dirty="0"/>
              <a:t> NG, </a:t>
            </a:r>
            <a:r>
              <a:rPr lang="et-EE" sz="1400" dirty="0" err="1"/>
              <a:t>Heil</a:t>
            </a:r>
            <a:r>
              <a:rPr lang="et-EE" sz="1400" dirty="0"/>
              <a:t> DP. </a:t>
            </a:r>
            <a:br>
              <a:rPr lang="et-EE" sz="1400" dirty="0"/>
            </a:br>
            <a:r>
              <a:rPr lang="et-EE" sz="2700" b="1" dirty="0" err="1"/>
              <a:t>Upper</a:t>
            </a:r>
            <a:r>
              <a:rPr lang="et-EE" sz="2700" b="1" dirty="0"/>
              <a:t> </a:t>
            </a:r>
            <a:r>
              <a:rPr lang="et-EE" sz="2700" b="1" dirty="0" err="1"/>
              <a:t>body</a:t>
            </a:r>
            <a:r>
              <a:rPr lang="et-EE" sz="2700" b="1" dirty="0"/>
              <a:t> </a:t>
            </a:r>
            <a:r>
              <a:rPr lang="et-EE" sz="2700" b="1" dirty="0" err="1"/>
              <a:t>power</a:t>
            </a:r>
            <a:r>
              <a:rPr lang="et-EE" sz="2700" b="1" dirty="0"/>
              <a:t> </a:t>
            </a:r>
            <a:r>
              <a:rPr lang="et-EE" sz="2700" b="1" dirty="0" err="1"/>
              <a:t>as</a:t>
            </a:r>
            <a:r>
              <a:rPr lang="et-EE" sz="2700" b="1" dirty="0"/>
              <a:t> a determinant of </a:t>
            </a:r>
            <a:r>
              <a:rPr lang="et-EE" sz="2700" b="1" dirty="0" err="1"/>
              <a:t>classical</a:t>
            </a:r>
            <a:r>
              <a:rPr lang="et-EE" sz="2700" b="1" dirty="0"/>
              <a:t> </a:t>
            </a:r>
            <a:r>
              <a:rPr lang="et-EE" sz="2700" b="1" dirty="0" err="1"/>
              <a:t>cross-country</a:t>
            </a:r>
            <a:r>
              <a:rPr lang="et-EE" sz="2700" b="1" dirty="0"/>
              <a:t> ski </a:t>
            </a:r>
            <a:r>
              <a:rPr lang="et-EE" sz="2700" b="1" dirty="0" err="1"/>
              <a:t>performance</a:t>
            </a:r>
            <a:br>
              <a:rPr lang="et-EE" sz="1400" b="1" dirty="0"/>
            </a:br>
            <a:r>
              <a:rPr lang="et-EE" sz="1400" dirty="0" err="1"/>
              <a:t>European</a:t>
            </a:r>
            <a:r>
              <a:rPr lang="et-EE" sz="1400" dirty="0"/>
              <a:t> </a:t>
            </a:r>
            <a:r>
              <a:rPr lang="et-EE" sz="1400" dirty="0" err="1"/>
              <a:t>Journal</a:t>
            </a:r>
            <a:r>
              <a:rPr lang="et-EE" sz="1400" dirty="0"/>
              <a:t> of </a:t>
            </a:r>
            <a:r>
              <a:rPr lang="et-EE" sz="1400" dirty="0" err="1"/>
              <a:t>Applied</a:t>
            </a:r>
            <a:r>
              <a:rPr lang="et-EE" sz="1400" dirty="0"/>
              <a:t> </a:t>
            </a:r>
            <a:r>
              <a:rPr lang="et-EE" sz="1400" dirty="0" err="1"/>
              <a:t>Physiology</a:t>
            </a:r>
            <a:r>
              <a:rPr lang="et-EE" sz="1400" dirty="0"/>
              <a:t> 2009; 105(4): 663-641</a:t>
            </a:r>
            <a:br>
              <a:rPr lang="et-EE" sz="1400" dirty="0"/>
            </a:br>
            <a:r>
              <a:rPr lang="et-EE" sz="1400" u="sng" dirty="0">
                <a:hlinkClick r:id="rId2"/>
              </a:rPr>
              <a:t>https://www.ncbi.nlm.nih.gov/pubmed/19039602</a:t>
            </a:r>
            <a:endParaRPr lang="en-US" sz="1400" dirty="0"/>
          </a:p>
        </p:txBody>
      </p:sp>
      <p:sp>
        <p:nvSpPr>
          <p:cNvPr id="3" name="Content Placeholder 2">
            <a:extLst>
              <a:ext uri="{FF2B5EF4-FFF2-40B4-BE49-F238E27FC236}">
                <a16:creationId xmlns:a16="http://schemas.microsoft.com/office/drawing/2014/main" id="{7BAF2C3E-CF32-498D-92F8-EF1618F995C9}"/>
              </a:ext>
            </a:extLst>
          </p:cNvPr>
          <p:cNvSpPr>
            <a:spLocks noGrp="1"/>
          </p:cNvSpPr>
          <p:nvPr>
            <p:ph idx="1"/>
          </p:nvPr>
        </p:nvSpPr>
        <p:spPr>
          <a:xfrm>
            <a:off x="1605023" y="2078786"/>
            <a:ext cx="9782801" cy="4572000"/>
          </a:xfrm>
        </p:spPr>
        <p:txBody>
          <a:bodyPr>
            <a:normAutofit/>
          </a:bodyPr>
          <a:lstStyle/>
          <a:p>
            <a:pPr marL="0" indent="0">
              <a:buNone/>
            </a:pPr>
            <a:r>
              <a:rPr lang="et-EE" sz="2400" dirty="0" err="1"/>
              <a:t>Alsobrook</a:t>
            </a:r>
            <a:r>
              <a:rPr lang="et-EE" sz="2400" dirty="0"/>
              <a:t> jt uurisid 2009 aastal seoseid lühikese (alla 60s) ja pikaajalise (4-12min)  ülakeha võimsusnäitajate suhet klassikatehnika ühisstardis sõitude vahel. </a:t>
            </a:r>
          </a:p>
          <a:p>
            <a:pPr marL="0" indent="0">
              <a:buNone/>
            </a:pPr>
            <a:r>
              <a:rPr lang="et-EE" sz="2400" dirty="0"/>
              <a:t>Uuringus tegid 8 kogenud mees- ning 5 </a:t>
            </a:r>
            <a:r>
              <a:rPr lang="et-EE" sz="2400" dirty="0" err="1"/>
              <a:t>naissuusatajat</a:t>
            </a:r>
            <a:r>
              <a:rPr lang="et-EE" sz="2400" dirty="0"/>
              <a:t> 3 erinevat ülakeha jõutesti paaristõuke </a:t>
            </a:r>
            <a:r>
              <a:rPr lang="et-EE" sz="2400" dirty="0" err="1"/>
              <a:t>ergomeetril</a:t>
            </a:r>
            <a:r>
              <a:rPr lang="et-EE" sz="2400" dirty="0"/>
              <a:t> (10s, 60s, astmeline </a:t>
            </a:r>
            <a:r>
              <a:rPr lang="et-EE" sz="2400" dirty="0" err="1"/>
              <a:t>suutlikuseni</a:t>
            </a:r>
            <a:r>
              <a:rPr lang="et-EE" sz="2400" dirty="0"/>
              <a:t>) ning 10km suusavõistluse.</a:t>
            </a:r>
          </a:p>
          <a:p>
            <a:pPr marL="0" indent="0">
              <a:buNone/>
            </a:pPr>
            <a:br>
              <a:rPr lang="et-EE" sz="2400" dirty="0"/>
            </a:br>
            <a:r>
              <a:rPr lang="et-EE" sz="2400" dirty="0"/>
              <a:t>Tulemused näitasid, </a:t>
            </a:r>
            <a:r>
              <a:rPr lang="et-EE" sz="2400" b="1" dirty="0"/>
              <a:t>et nii lühiajalised (10s) kui pikaajalised (60s) ülakeha võimsusnäitajad on olulised määrajad ühisstardist sõidetavate klassikasõitude tulemuslikkusele</a:t>
            </a:r>
            <a:r>
              <a:rPr lang="et-EE" sz="2400" dirty="0"/>
              <a:t>. </a:t>
            </a:r>
            <a:r>
              <a:rPr lang="en-US" sz="2400" dirty="0"/>
              <a:t>(</a:t>
            </a:r>
            <a:r>
              <a:rPr lang="en-US" sz="2400" dirty="0" err="1"/>
              <a:t>Alsobrook</a:t>
            </a:r>
            <a:r>
              <a:rPr lang="en-US" sz="2400" dirty="0"/>
              <a:t> NG, 2009).</a:t>
            </a:r>
          </a:p>
          <a:p>
            <a:endParaRPr lang="en-US" sz="2400" dirty="0"/>
          </a:p>
        </p:txBody>
      </p:sp>
    </p:spTree>
    <p:extLst>
      <p:ext uri="{BB962C8B-B14F-4D97-AF65-F5344CB8AC3E}">
        <p14:creationId xmlns:p14="http://schemas.microsoft.com/office/powerpoint/2010/main" val="41916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1C78-9171-4ABD-86FF-62F82651078E}"/>
              </a:ext>
            </a:extLst>
          </p:cNvPr>
          <p:cNvSpPr>
            <a:spLocks noGrp="1"/>
          </p:cNvSpPr>
          <p:nvPr>
            <p:ph type="title"/>
          </p:nvPr>
        </p:nvSpPr>
        <p:spPr>
          <a:xfrm>
            <a:off x="4870276" y="2193087"/>
            <a:ext cx="9782801" cy="1239837"/>
          </a:xfrm>
        </p:spPr>
        <p:txBody>
          <a:bodyPr>
            <a:normAutofit fontScale="90000"/>
          </a:bodyPr>
          <a:lstStyle/>
          <a:p>
            <a:r>
              <a:rPr lang="et-EE" sz="15000" b="1" dirty="0"/>
              <a:t>2.4</a:t>
            </a:r>
            <a:br>
              <a:rPr lang="en-US" sz="9600" dirty="0"/>
            </a:br>
            <a:endParaRPr lang="en-US" dirty="0"/>
          </a:p>
        </p:txBody>
      </p:sp>
      <p:sp>
        <p:nvSpPr>
          <p:cNvPr id="3" name="Content Placeholder 2">
            <a:extLst>
              <a:ext uri="{FF2B5EF4-FFF2-40B4-BE49-F238E27FC236}">
                <a16:creationId xmlns:a16="http://schemas.microsoft.com/office/drawing/2014/main" id="{4804429F-419F-45D2-A486-E9F24CB75C43}"/>
              </a:ext>
            </a:extLst>
          </p:cNvPr>
          <p:cNvSpPr>
            <a:spLocks noGrp="1"/>
          </p:cNvSpPr>
          <p:nvPr>
            <p:ph idx="1"/>
          </p:nvPr>
        </p:nvSpPr>
        <p:spPr>
          <a:xfrm>
            <a:off x="1629916" y="3140968"/>
            <a:ext cx="9782801" cy="4572000"/>
          </a:xfrm>
        </p:spPr>
        <p:txBody>
          <a:bodyPr>
            <a:normAutofit/>
          </a:bodyPr>
          <a:lstStyle/>
          <a:p>
            <a:pPr marL="0" indent="0" algn="ctr">
              <a:buNone/>
            </a:pPr>
            <a:r>
              <a:rPr lang="et-EE" sz="4000" b="1" dirty="0"/>
              <a:t>Pikemad kepid?</a:t>
            </a:r>
            <a:endParaRPr lang="en-US" sz="4000" dirty="0"/>
          </a:p>
        </p:txBody>
      </p:sp>
    </p:spTree>
    <p:extLst>
      <p:ext uri="{BB962C8B-B14F-4D97-AF65-F5344CB8AC3E}">
        <p14:creationId xmlns:p14="http://schemas.microsoft.com/office/powerpoint/2010/main" val="9324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00166A-0E22-49B7-B7B8-B02B299A69B2}"/>
              </a:ext>
            </a:extLst>
          </p:cNvPr>
          <p:cNvSpPr>
            <a:spLocks noGrp="1"/>
          </p:cNvSpPr>
          <p:nvPr>
            <p:ph idx="1"/>
          </p:nvPr>
        </p:nvSpPr>
        <p:spPr>
          <a:xfrm>
            <a:off x="1485900" y="188640"/>
            <a:ext cx="10513168" cy="6669360"/>
          </a:xfrm>
        </p:spPr>
        <p:txBody>
          <a:bodyPr>
            <a:normAutofit fontScale="85000" lnSpcReduction="20000"/>
          </a:bodyPr>
          <a:lstStyle/>
          <a:p>
            <a:pPr marL="0" indent="0">
              <a:buNone/>
            </a:pPr>
            <a:r>
              <a:rPr lang="et-EE" dirty="0" err="1"/>
              <a:t>Nilsson</a:t>
            </a:r>
            <a:r>
              <a:rPr lang="et-EE" dirty="0"/>
              <a:t> J on 2003.a uuringus leidnud, et </a:t>
            </a:r>
            <a:r>
              <a:rPr lang="et-EE" b="1" dirty="0">
                <a:solidFill>
                  <a:srgbClr val="FF0000"/>
                </a:solidFill>
              </a:rPr>
              <a:t>pikemate keppidega paaristõugete sooritamine toodab märkimisväärselt suurema tõukejõu impulsi ja kiiruse tõusu </a:t>
            </a:r>
            <a:r>
              <a:rPr lang="et-EE" b="1" dirty="0"/>
              <a:t>kui normaalpikkuses või lühemate keppidega paaristõukeid tehes</a:t>
            </a:r>
            <a:r>
              <a:rPr lang="et-EE" dirty="0"/>
              <a:t>. </a:t>
            </a:r>
          </a:p>
          <a:p>
            <a:pPr marL="0" indent="0">
              <a:buNone/>
            </a:pPr>
            <a:endParaRPr lang="et-EE" dirty="0"/>
          </a:p>
          <a:p>
            <a:pPr marL="0" indent="0">
              <a:buNone/>
            </a:pPr>
            <a:r>
              <a:rPr lang="et-EE" dirty="0" err="1"/>
              <a:t>Onasch</a:t>
            </a:r>
            <a:r>
              <a:rPr lang="et-EE" dirty="0"/>
              <a:t> ja kolleegid püüdsid oma 2017.a uuringus selgitada, kas leidub optimaalset suusakepi pikkust </a:t>
            </a:r>
            <a:r>
              <a:rPr lang="et-EE" dirty="0" err="1"/>
              <a:t>paaristõukeliseks</a:t>
            </a:r>
            <a:r>
              <a:rPr lang="et-EE" dirty="0"/>
              <a:t> sõiduviisiks murdmaasuusatamises.</a:t>
            </a:r>
            <a:br>
              <a:rPr lang="et-EE" dirty="0"/>
            </a:br>
            <a:r>
              <a:rPr lang="en-US" b="1" dirty="0" err="1"/>
              <a:t>Kokkuvõtvalt</a:t>
            </a:r>
            <a:r>
              <a:rPr lang="en-US" b="1" dirty="0"/>
              <a:t> </a:t>
            </a:r>
            <a:r>
              <a:rPr lang="en-US" b="1" dirty="0" err="1"/>
              <a:t>näitas</a:t>
            </a:r>
            <a:r>
              <a:rPr lang="en-US" b="1" dirty="0"/>
              <a:t> </a:t>
            </a:r>
            <a:r>
              <a:rPr lang="en-US" b="1" dirty="0" err="1"/>
              <a:t>uuring</a:t>
            </a:r>
            <a:r>
              <a:rPr lang="en-US" b="1" dirty="0"/>
              <a:t>, et </a:t>
            </a:r>
            <a:r>
              <a:rPr lang="en-US" b="1" dirty="0" err="1"/>
              <a:t>paaristõukelises</a:t>
            </a:r>
            <a:r>
              <a:rPr lang="en-US" b="1" dirty="0"/>
              <a:t> </a:t>
            </a:r>
            <a:r>
              <a:rPr lang="en-US" b="1" dirty="0" err="1"/>
              <a:t>sõiduviisis</a:t>
            </a:r>
            <a:r>
              <a:rPr lang="en-US" b="1" dirty="0"/>
              <a:t> </a:t>
            </a:r>
            <a:r>
              <a:rPr lang="en-US" b="1" dirty="0" err="1"/>
              <a:t>muudab</a:t>
            </a:r>
            <a:r>
              <a:rPr lang="en-US" b="1" dirty="0"/>
              <a:t> </a:t>
            </a:r>
            <a:r>
              <a:rPr lang="en-US" b="1" dirty="0" err="1">
                <a:solidFill>
                  <a:srgbClr val="FF0000"/>
                </a:solidFill>
              </a:rPr>
              <a:t>pikem</a:t>
            </a:r>
            <a:r>
              <a:rPr lang="en-US" b="1" dirty="0">
                <a:solidFill>
                  <a:srgbClr val="FF0000"/>
                </a:solidFill>
              </a:rPr>
              <a:t> </a:t>
            </a:r>
            <a:r>
              <a:rPr lang="en-US" b="1" dirty="0" err="1">
                <a:solidFill>
                  <a:srgbClr val="FF0000"/>
                </a:solidFill>
              </a:rPr>
              <a:t>suusakepp</a:t>
            </a:r>
            <a:r>
              <a:rPr lang="en-US" b="1" dirty="0">
                <a:solidFill>
                  <a:srgbClr val="FF0000"/>
                </a:solidFill>
              </a:rPr>
              <a:t> </a:t>
            </a:r>
            <a:r>
              <a:rPr lang="en-US" b="1" dirty="0" err="1"/>
              <a:t>tõukemehhanisme</a:t>
            </a:r>
            <a:r>
              <a:rPr lang="en-US" b="1" dirty="0"/>
              <a:t> </a:t>
            </a:r>
            <a:r>
              <a:rPr lang="en-US" b="1" dirty="0" err="1"/>
              <a:t>selgesti</a:t>
            </a:r>
            <a:r>
              <a:rPr lang="en-US" b="1" dirty="0">
                <a:solidFill>
                  <a:srgbClr val="FF0000"/>
                </a:solidFill>
              </a:rPr>
              <a:t>, </a:t>
            </a:r>
            <a:r>
              <a:rPr lang="en-US" b="1" dirty="0" err="1">
                <a:solidFill>
                  <a:srgbClr val="FF0000"/>
                </a:solidFill>
              </a:rPr>
              <a:t>tõstes</a:t>
            </a:r>
            <a:r>
              <a:rPr lang="en-US" b="1" dirty="0">
                <a:solidFill>
                  <a:srgbClr val="FF0000"/>
                </a:solidFill>
              </a:rPr>
              <a:t> </a:t>
            </a:r>
            <a:r>
              <a:rPr lang="en-US" b="1" dirty="0" err="1">
                <a:solidFill>
                  <a:srgbClr val="FF0000"/>
                </a:solidFill>
              </a:rPr>
              <a:t>tõuke</a:t>
            </a:r>
            <a:r>
              <a:rPr lang="en-US" b="1" dirty="0">
                <a:solidFill>
                  <a:srgbClr val="FF0000"/>
                </a:solidFill>
              </a:rPr>
              <a:t> </a:t>
            </a:r>
            <a:r>
              <a:rPr lang="en-US" b="1" dirty="0" err="1">
                <a:solidFill>
                  <a:srgbClr val="FF0000"/>
                </a:solidFill>
              </a:rPr>
              <a:t>efektiivsust</a:t>
            </a:r>
            <a:r>
              <a:rPr lang="en-US" b="1" dirty="0">
                <a:solidFill>
                  <a:srgbClr val="FF0000"/>
                </a:solidFill>
              </a:rPr>
              <a:t> </a:t>
            </a:r>
            <a:r>
              <a:rPr lang="en-US" b="1" dirty="0" err="1">
                <a:solidFill>
                  <a:srgbClr val="FF0000"/>
                </a:solidFill>
              </a:rPr>
              <a:t>ning</a:t>
            </a:r>
            <a:r>
              <a:rPr lang="en-US" b="1" dirty="0">
                <a:solidFill>
                  <a:srgbClr val="FF0000"/>
                </a:solidFill>
              </a:rPr>
              <a:t> </a:t>
            </a:r>
            <a:r>
              <a:rPr lang="en-US" b="1" dirty="0" err="1">
                <a:solidFill>
                  <a:srgbClr val="FF0000"/>
                </a:solidFill>
              </a:rPr>
              <a:t>vähendades</a:t>
            </a:r>
            <a:r>
              <a:rPr lang="en-US" b="1" dirty="0">
                <a:solidFill>
                  <a:srgbClr val="FF0000"/>
                </a:solidFill>
              </a:rPr>
              <a:t> </a:t>
            </a:r>
            <a:r>
              <a:rPr lang="en-US" b="1" dirty="0" err="1">
                <a:solidFill>
                  <a:srgbClr val="FF0000"/>
                </a:solidFill>
              </a:rPr>
              <a:t>sportlase</a:t>
            </a:r>
            <a:r>
              <a:rPr lang="en-US" b="1" dirty="0">
                <a:solidFill>
                  <a:srgbClr val="FF0000"/>
                </a:solidFill>
              </a:rPr>
              <a:t> </a:t>
            </a:r>
            <a:r>
              <a:rPr lang="en-US" b="1" dirty="0" err="1">
                <a:solidFill>
                  <a:srgbClr val="FF0000"/>
                </a:solidFill>
              </a:rPr>
              <a:t>ainevahetuse</a:t>
            </a:r>
            <a:r>
              <a:rPr lang="en-US" b="1" dirty="0">
                <a:solidFill>
                  <a:srgbClr val="FF0000"/>
                </a:solidFill>
              </a:rPr>
              <a:t> </a:t>
            </a:r>
            <a:r>
              <a:rPr lang="en-US" b="1" dirty="0" err="1">
                <a:solidFill>
                  <a:srgbClr val="FF0000"/>
                </a:solidFill>
              </a:rPr>
              <a:t>mahtu</a:t>
            </a:r>
            <a:r>
              <a:rPr lang="en-US" b="1" dirty="0"/>
              <a:t>. </a:t>
            </a:r>
            <a:endParaRPr lang="et-EE" b="1" dirty="0"/>
          </a:p>
          <a:p>
            <a:pPr marL="0" indent="0">
              <a:buNone/>
            </a:pPr>
            <a:endParaRPr lang="et-EE" b="1" dirty="0"/>
          </a:p>
          <a:p>
            <a:pPr marL="0" indent="0">
              <a:buNone/>
            </a:pPr>
            <a:r>
              <a:rPr lang="en-US" dirty="0" err="1"/>
              <a:t>Losnegard</a:t>
            </a:r>
            <a:r>
              <a:rPr lang="en-US" dirty="0"/>
              <a:t> ja </a:t>
            </a:r>
            <a:r>
              <a:rPr lang="en-US" dirty="0" err="1"/>
              <a:t>kolleegid</a:t>
            </a:r>
            <a:r>
              <a:rPr lang="en-US" dirty="0"/>
              <a:t> </a:t>
            </a:r>
            <a:r>
              <a:rPr lang="en-US" dirty="0" err="1"/>
              <a:t>uurisid</a:t>
            </a:r>
            <a:r>
              <a:rPr lang="en-US" dirty="0"/>
              <a:t> 2017. </a:t>
            </a:r>
            <a:r>
              <a:rPr lang="en-US" dirty="0" err="1"/>
              <a:t>aastal</a:t>
            </a:r>
            <a:r>
              <a:rPr lang="en-US" dirty="0"/>
              <a:t> </a:t>
            </a:r>
            <a:r>
              <a:rPr lang="en-US" dirty="0" err="1"/>
              <a:t>suusakepipikkuse</a:t>
            </a:r>
            <a:r>
              <a:rPr lang="en-US" dirty="0"/>
              <a:t> </a:t>
            </a:r>
            <a:r>
              <a:rPr lang="en-US" dirty="0" err="1"/>
              <a:t>mõju</a:t>
            </a:r>
            <a:r>
              <a:rPr lang="en-US" dirty="0"/>
              <a:t> </a:t>
            </a:r>
            <a:r>
              <a:rPr lang="en-US" dirty="0" err="1"/>
              <a:t>paaristõuke</a:t>
            </a:r>
            <a:r>
              <a:rPr lang="en-US" dirty="0"/>
              <a:t> </a:t>
            </a:r>
            <a:r>
              <a:rPr lang="en-US" dirty="0" err="1"/>
              <a:t>tulemuslikkusele</a:t>
            </a:r>
            <a:r>
              <a:rPr lang="en-US" dirty="0"/>
              <a:t>, O2 </a:t>
            </a:r>
            <a:r>
              <a:rPr lang="en-US" dirty="0" err="1"/>
              <a:t>tarbimisele</a:t>
            </a:r>
            <a:r>
              <a:rPr lang="en-US" dirty="0"/>
              <a:t> ja </a:t>
            </a:r>
            <a:r>
              <a:rPr lang="en-US" dirty="0" err="1"/>
              <a:t>kinemaatikale</a:t>
            </a:r>
            <a:r>
              <a:rPr lang="en-US" dirty="0"/>
              <a:t> </a:t>
            </a:r>
            <a:r>
              <a:rPr lang="en-US" dirty="0" err="1"/>
              <a:t>kuna</a:t>
            </a:r>
            <a:r>
              <a:rPr lang="en-US" dirty="0"/>
              <a:t> </a:t>
            </a:r>
            <a:r>
              <a:rPr lang="en-US" dirty="0" err="1"/>
              <a:t>murdmaasuusatamise</a:t>
            </a:r>
            <a:r>
              <a:rPr lang="en-US" dirty="0"/>
              <a:t> </a:t>
            </a:r>
            <a:r>
              <a:rPr lang="en-US" dirty="0" err="1"/>
              <a:t>paaristõugetes</a:t>
            </a:r>
            <a:r>
              <a:rPr lang="en-US" dirty="0"/>
              <a:t> </a:t>
            </a:r>
            <a:r>
              <a:rPr lang="en-US" dirty="0" err="1"/>
              <a:t>suunatakse</a:t>
            </a:r>
            <a:r>
              <a:rPr lang="en-US" dirty="0"/>
              <a:t> </a:t>
            </a:r>
            <a:r>
              <a:rPr lang="en-US" dirty="0" err="1"/>
              <a:t>kogu</a:t>
            </a:r>
            <a:r>
              <a:rPr lang="en-US" dirty="0"/>
              <a:t> </a:t>
            </a:r>
            <a:r>
              <a:rPr lang="en-US" dirty="0" err="1"/>
              <a:t>tõukejõud</a:t>
            </a:r>
            <a:r>
              <a:rPr lang="en-US" dirty="0"/>
              <a:t> </a:t>
            </a:r>
            <a:r>
              <a:rPr lang="en-US" dirty="0" err="1"/>
              <a:t>vaid</a:t>
            </a:r>
            <a:r>
              <a:rPr lang="en-US" dirty="0"/>
              <a:t> </a:t>
            </a:r>
            <a:r>
              <a:rPr lang="en-US" dirty="0" err="1"/>
              <a:t>läbi</a:t>
            </a:r>
            <a:r>
              <a:rPr lang="en-US" dirty="0"/>
              <a:t> </a:t>
            </a:r>
            <a:r>
              <a:rPr lang="en-US" dirty="0" err="1"/>
              <a:t>suusakeppide</a:t>
            </a:r>
            <a:r>
              <a:rPr lang="en-US" dirty="0"/>
              <a:t>. </a:t>
            </a:r>
            <a:br>
              <a:rPr lang="et-EE" dirty="0"/>
            </a:br>
            <a:r>
              <a:rPr lang="en-US" b="1" dirty="0" err="1">
                <a:solidFill>
                  <a:srgbClr val="FF0000"/>
                </a:solidFill>
              </a:rPr>
              <a:t>Pikemad</a:t>
            </a:r>
            <a:r>
              <a:rPr lang="en-US" b="1" dirty="0">
                <a:solidFill>
                  <a:srgbClr val="FF0000"/>
                </a:solidFill>
              </a:rPr>
              <a:t> </a:t>
            </a:r>
            <a:r>
              <a:rPr lang="en-US" b="1" dirty="0" err="1">
                <a:solidFill>
                  <a:srgbClr val="FF0000"/>
                </a:solidFill>
              </a:rPr>
              <a:t>kepid</a:t>
            </a:r>
            <a:r>
              <a:rPr lang="en-US" b="1" dirty="0">
                <a:solidFill>
                  <a:srgbClr val="FF0000"/>
                </a:solidFill>
              </a:rPr>
              <a:t> </a:t>
            </a:r>
            <a:r>
              <a:rPr lang="en-US" b="1" dirty="0" err="1">
                <a:solidFill>
                  <a:srgbClr val="FF0000"/>
                </a:solidFill>
              </a:rPr>
              <a:t>vähendasid</a:t>
            </a:r>
            <a:r>
              <a:rPr lang="en-US" b="1" dirty="0">
                <a:solidFill>
                  <a:srgbClr val="FF0000"/>
                </a:solidFill>
              </a:rPr>
              <a:t> 1000m </a:t>
            </a:r>
            <a:r>
              <a:rPr lang="en-US" b="1" dirty="0" err="1">
                <a:solidFill>
                  <a:srgbClr val="FF0000"/>
                </a:solidFill>
              </a:rPr>
              <a:t>aega</a:t>
            </a:r>
            <a:r>
              <a:rPr lang="en-US" b="1" dirty="0">
                <a:solidFill>
                  <a:srgbClr val="FF0000"/>
                </a:solidFill>
              </a:rPr>
              <a:t> ja </a:t>
            </a:r>
            <a:r>
              <a:rPr lang="en-US" b="1" dirty="0" err="1">
                <a:solidFill>
                  <a:srgbClr val="FF0000"/>
                </a:solidFill>
              </a:rPr>
              <a:t>submaksimaalset</a:t>
            </a:r>
            <a:r>
              <a:rPr lang="en-US" b="1" dirty="0">
                <a:solidFill>
                  <a:srgbClr val="FF0000"/>
                </a:solidFill>
              </a:rPr>
              <a:t> O2 </a:t>
            </a:r>
            <a:r>
              <a:rPr lang="en-US" b="1" dirty="0" err="1">
                <a:solidFill>
                  <a:srgbClr val="FF0000"/>
                </a:solidFill>
              </a:rPr>
              <a:t>tarbimist</a:t>
            </a:r>
            <a:r>
              <a:rPr lang="en-US" b="1" dirty="0">
                <a:solidFill>
                  <a:srgbClr val="FF0000"/>
                </a:solidFill>
              </a:rPr>
              <a:t> </a:t>
            </a:r>
            <a:r>
              <a:rPr lang="en-US" b="1" dirty="0" err="1">
                <a:solidFill>
                  <a:srgbClr val="FF0000"/>
                </a:solidFill>
              </a:rPr>
              <a:t>võrreldes</a:t>
            </a:r>
            <a:r>
              <a:rPr lang="en-US" b="1" dirty="0">
                <a:solidFill>
                  <a:srgbClr val="FF0000"/>
                </a:solidFill>
              </a:rPr>
              <a:t> </a:t>
            </a:r>
            <a:r>
              <a:rPr lang="en-US" b="1" dirty="0" err="1">
                <a:solidFill>
                  <a:srgbClr val="FF0000"/>
                </a:solidFill>
              </a:rPr>
              <a:t>harjumuspäraste</a:t>
            </a:r>
            <a:r>
              <a:rPr lang="en-US" b="1" dirty="0">
                <a:solidFill>
                  <a:srgbClr val="FF0000"/>
                </a:solidFill>
              </a:rPr>
              <a:t> </a:t>
            </a:r>
            <a:r>
              <a:rPr lang="en-US" b="1" dirty="0" err="1">
                <a:solidFill>
                  <a:srgbClr val="FF0000"/>
                </a:solidFill>
              </a:rPr>
              <a:t>keppidega</a:t>
            </a:r>
            <a:r>
              <a:rPr lang="en-US" dirty="0">
                <a:solidFill>
                  <a:srgbClr val="FF0000"/>
                </a:solidFill>
              </a:rPr>
              <a:t>. </a:t>
            </a:r>
            <a:r>
              <a:rPr lang="en-US" dirty="0" err="1">
                <a:solidFill>
                  <a:schemeClr val="tx1"/>
                </a:solidFill>
              </a:rPr>
              <a:t>Pikemate</a:t>
            </a:r>
            <a:r>
              <a:rPr lang="en-US" dirty="0">
                <a:solidFill>
                  <a:schemeClr val="tx1"/>
                </a:solidFill>
              </a:rPr>
              <a:t> </a:t>
            </a:r>
            <a:r>
              <a:rPr lang="en-US" dirty="0" err="1">
                <a:solidFill>
                  <a:schemeClr val="tx1"/>
                </a:solidFill>
              </a:rPr>
              <a:t>keppidega</a:t>
            </a:r>
            <a:r>
              <a:rPr lang="en-US" dirty="0">
                <a:solidFill>
                  <a:schemeClr val="tx1"/>
                </a:solidFill>
              </a:rPr>
              <a:t> </a:t>
            </a:r>
            <a:r>
              <a:rPr lang="en-US" dirty="0" err="1"/>
              <a:t>oli</a:t>
            </a:r>
            <a:r>
              <a:rPr lang="en-US" dirty="0"/>
              <a:t> ka </a:t>
            </a:r>
            <a:r>
              <a:rPr lang="en-US" dirty="0" err="1"/>
              <a:t>keha</a:t>
            </a:r>
            <a:r>
              <a:rPr lang="en-US" dirty="0"/>
              <a:t> </a:t>
            </a:r>
            <a:r>
              <a:rPr lang="en-US" dirty="0" err="1"/>
              <a:t>massikeskme</a:t>
            </a:r>
            <a:r>
              <a:rPr lang="en-US" dirty="0"/>
              <a:t> </a:t>
            </a:r>
            <a:r>
              <a:rPr lang="en-US" dirty="0" err="1"/>
              <a:t>vertikaalne</a:t>
            </a:r>
            <a:r>
              <a:rPr lang="en-US" dirty="0"/>
              <a:t> </a:t>
            </a:r>
            <a:r>
              <a:rPr lang="en-US" dirty="0" err="1"/>
              <a:t>tõus</a:t>
            </a:r>
            <a:r>
              <a:rPr lang="en-US" dirty="0"/>
              <a:t> </a:t>
            </a:r>
            <a:r>
              <a:rPr lang="en-US" dirty="0" err="1"/>
              <a:t>väiksem</a:t>
            </a:r>
            <a:r>
              <a:rPr lang="en-US" dirty="0"/>
              <a:t>. </a:t>
            </a:r>
            <a:r>
              <a:rPr lang="en-US" dirty="0" err="1"/>
              <a:t>Tõukesagedust</a:t>
            </a:r>
            <a:r>
              <a:rPr lang="en-US" dirty="0"/>
              <a:t> </a:t>
            </a:r>
            <a:r>
              <a:rPr lang="en-US" dirty="0" err="1"/>
              <a:t>erinev</a:t>
            </a:r>
            <a:r>
              <a:rPr lang="en-US" dirty="0"/>
              <a:t> </a:t>
            </a:r>
            <a:r>
              <a:rPr lang="en-US" dirty="0" err="1"/>
              <a:t>kepipikkus</a:t>
            </a:r>
            <a:r>
              <a:rPr lang="en-US" dirty="0"/>
              <a:t> </a:t>
            </a:r>
            <a:r>
              <a:rPr lang="en-US" dirty="0" err="1"/>
              <a:t>ei</a:t>
            </a:r>
            <a:r>
              <a:rPr lang="en-US" dirty="0"/>
              <a:t> </a:t>
            </a:r>
            <a:r>
              <a:rPr lang="en-US" dirty="0" err="1"/>
              <a:t>mõjutanud</a:t>
            </a:r>
            <a:r>
              <a:rPr lang="en-US" dirty="0"/>
              <a:t>, </a:t>
            </a:r>
            <a:r>
              <a:rPr lang="en-US" dirty="0" err="1"/>
              <a:t>vaid</a:t>
            </a:r>
            <a:r>
              <a:rPr lang="en-US" dirty="0"/>
              <a:t> </a:t>
            </a:r>
            <a:r>
              <a:rPr lang="en-US" dirty="0" err="1"/>
              <a:t>keppide</a:t>
            </a:r>
            <a:r>
              <a:rPr lang="en-US" dirty="0"/>
              <a:t> </a:t>
            </a:r>
            <a:r>
              <a:rPr lang="en-US" dirty="0" err="1"/>
              <a:t>tõukeaeg</a:t>
            </a:r>
            <a:r>
              <a:rPr lang="en-US" dirty="0"/>
              <a:t> </a:t>
            </a:r>
            <a:r>
              <a:rPr lang="en-US" dirty="0" err="1"/>
              <a:t>oli</a:t>
            </a:r>
            <a:r>
              <a:rPr lang="en-US" dirty="0"/>
              <a:t> </a:t>
            </a:r>
            <a:r>
              <a:rPr lang="en-US" dirty="0" err="1"/>
              <a:t>lühem</a:t>
            </a:r>
            <a:r>
              <a:rPr lang="en-US" dirty="0"/>
              <a:t> </a:t>
            </a:r>
            <a:r>
              <a:rPr lang="en-US" dirty="0" err="1"/>
              <a:t>omavalitud</a:t>
            </a:r>
            <a:r>
              <a:rPr lang="en-US" dirty="0"/>
              <a:t> </a:t>
            </a:r>
            <a:r>
              <a:rPr lang="en-US" dirty="0" err="1"/>
              <a:t>keppidega</a:t>
            </a:r>
            <a:r>
              <a:rPr lang="en-US" dirty="0"/>
              <a:t>. </a:t>
            </a:r>
          </a:p>
          <a:p>
            <a:pPr marL="0" indent="0">
              <a:buNone/>
            </a:pPr>
            <a:endParaRPr lang="en-US" dirty="0"/>
          </a:p>
          <a:p>
            <a:pPr marL="0" indent="0">
              <a:buNone/>
            </a:pPr>
            <a:endParaRPr lang="en-US" b="1" dirty="0"/>
          </a:p>
          <a:p>
            <a:pPr marL="0" indent="0">
              <a:buNone/>
            </a:pPr>
            <a:endParaRPr lang="en-US" dirty="0"/>
          </a:p>
          <a:p>
            <a:pPr marL="0" indent="0">
              <a:buNone/>
            </a:pPr>
            <a:endParaRPr lang="en-US" dirty="0"/>
          </a:p>
          <a:p>
            <a:endParaRPr lang="en-US" dirty="0"/>
          </a:p>
        </p:txBody>
      </p:sp>
      <p:sp>
        <p:nvSpPr>
          <p:cNvPr id="8" name="Title 1">
            <a:extLst>
              <a:ext uri="{FF2B5EF4-FFF2-40B4-BE49-F238E27FC236}">
                <a16:creationId xmlns:a16="http://schemas.microsoft.com/office/drawing/2014/main" id="{DE6366CE-8578-4313-BBA9-83463690C151}"/>
              </a:ext>
            </a:extLst>
          </p:cNvPr>
          <p:cNvSpPr>
            <a:spLocks noGrp="1"/>
          </p:cNvSpPr>
          <p:nvPr>
            <p:ph type="title"/>
          </p:nvPr>
        </p:nvSpPr>
        <p:spPr>
          <a:xfrm>
            <a:off x="117748" y="4797152"/>
            <a:ext cx="9782801" cy="1239837"/>
          </a:xfrm>
        </p:spPr>
        <p:txBody>
          <a:bodyPr>
            <a:normAutofit fontScale="90000"/>
          </a:bodyPr>
          <a:lstStyle/>
          <a:p>
            <a:r>
              <a:rPr lang="et-EE" sz="15000" b="1" dirty="0"/>
              <a:t>1</a:t>
            </a:r>
            <a:br>
              <a:rPr lang="et-EE" sz="15000" b="1" dirty="0"/>
            </a:br>
            <a:r>
              <a:rPr lang="et-EE" sz="15000" b="1" dirty="0"/>
              <a:t>2</a:t>
            </a:r>
            <a:br>
              <a:rPr lang="et-EE" sz="15000" b="1" dirty="0"/>
            </a:br>
            <a:r>
              <a:rPr lang="et-EE" sz="15000" b="1" dirty="0"/>
              <a:t>3</a:t>
            </a:r>
            <a:br>
              <a:rPr lang="en-US" sz="9600" dirty="0"/>
            </a:br>
            <a:endParaRPr lang="en-US" dirty="0"/>
          </a:p>
        </p:txBody>
      </p:sp>
    </p:spTree>
    <p:extLst>
      <p:ext uri="{BB962C8B-B14F-4D97-AF65-F5344CB8AC3E}">
        <p14:creationId xmlns:p14="http://schemas.microsoft.com/office/powerpoint/2010/main" val="280483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1FC1-23A8-45DC-9684-0CD6E4387D23}"/>
              </a:ext>
            </a:extLst>
          </p:cNvPr>
          <p:cNvSpPr>
            <a:spLocks noGrp="1"/>
          </p:cNvSpPr>
          <p:nvPr>
            <p:ph type="title"/>
          </p:nvPr>
        </p:nvSpPr>
        <p:spPr>
          <a:xfrm>
            <a:off x="1485900" y="5733256"/>
            <a:ext cx="10350972" cy="1311845"/>
          </a:xfrm>
        </p:spPr>
        <p:txBody>
          <a:bodyPr>
            <a:normAutofit fontScale="90000"/>
          </a:bodyPr>
          <a:lstStyle/>
          <a:p>
            <a:pPr algn="ctr"/>
            <a:r>
              <a:rPr lang="et-EE" sz="4400" b="1" dirty="0"/>
              <a:t>JÕUTREENINGUTE MÕJU </a:t>
            </a:r>
            <a:br>
              <a:rPr lang="et-EE" sz="4400" b="1" dirty="0"/>
            </a:br>
            <a:r>
              <a:rPr lang="et-EE" sz="4400" b="1" dirty="0"/>
              <a:t>PAARISTÕUGETELE</a:t>
            </a:r>
            <a:br>
              <a:rPr lang="et-EE" b="1" dirty="0"/>
            </a:br>
            <a:br>
              <a:rPr lang="et-EE" b="1" dirty="0"/>
            </a:br>
            <a:r>
              <a:rPr lang="en-US" sz="2200" dirty="0"/>
              <a:t>“I think that we need to pay more attention to the strength training, and we all have a lot to improve on that aspect. Double poling as a skiing technique is not in the end of its road. On the contrary, it’s just getting off the station. It’s actually quite funny that skiers still doubt their abilities to ski without kick wax in World Cup races, and then suddenly Dario </a:t>
            </a:r>
            <a:r>
              <a:rPr lang="en-US" sz="2200" dirty="0" err="1"/>
              <a:t>Cologna</a:t>
            </a:r>
            <a:r>
              <a:rPr lang="en-US" sz="2200" dirty="0"/>
              <a:t> and </a:t>
            </a:r>
            <a:r>
              <a:rPr lang="en-US" sz="2200" dirty="0" err="1"/>
              <a:t>Aleksei</a:t>
            </a:r>
            <a:r>
              <a:rPr lang="en-US" sz="2200" dirty="0"/>
              <a:t> </a:t>
            </a:r>
            <a:r>
              <a:rPr lang="en-US" sz="2200" dirty="0" err="1"/>
              <a:t>Poltoranin</a:t>
            </a:r>
            <a:r>
              <a:rPr lang="en-US" sz="2200" dirty="0"/>
              <a:t> double poled themselves onto the podium. Now, everyone’s talking about it and pondering how far we can go in terms of double poling.</a:t>
            </a:r>
            <a:r>
              <a:rPr lang="et-EE" sz="2200" dirty="0"/>
              <a:t>“ </a:t>
            </a:r>
            <a:br>
              <a:rPr lang="et-EE" sz="2200" dirty="0"/>
            </a:br>
            <a:r>
              <a:rPr lang="et-EE" sz="2200" b="1" dirty="0"/>
              <a:t>~</a:t>
            </a:r>
            <a:r>
              <a:rPr lang="et-EE" sz="2200" b="1" dirty="0" err="1"/>
              <a:t>Toni</a:t>
            </a:r>
            <a:r>
              <a:rPr lang="et-EE" sz="2200" b="1" dirty="0"/>
              <a:t> </a:t>
            </a:r>
            <a:r>
              <a:rPr lang="et-EE" sz="2200" b="1" dirty="0" err="1"/>
              <a:t>Roponen</a:t>
            </a:r>
            <a:br>
              <a:rPr lang="en-US" b="1" dirty="0"/>
            </a:br>
            <a:br>
              <a:rPr lang="et-EE" b="1" dirty="0"/>
            </a:br>
            <a:endParaRPr lang="en-US" b="1" dirty="0"/>
          </a:p>
        </p:txBody>
      </p:sp>
      <p:sp>
        <p:nvSpPr>
          <p:cNvPr id="5" name="Title 1">
            <a:extLst>
              <a:ext uri="{FF2B5EF4-FFF2-40B4-BE49-F238E27FC236}">
                <a16:creationId xmlns:a16="http://schemas.microsoft.com/office/drawing/2014/main" id="{AFA84B8E-4A5C-4785-B40C-7D41030365B4}"/>
              </a:ext>
            </a:extLst>
          </p:cNvPr>
          <p:cNvSpPr txBox="1">
            <a:spLocks/>
          </p:cNvSpPr>
          <p:nvPr/>
        </p:nvSpPr>
        <p:spPr>
          <a:xfrm>
            <a:off x="5950396" y="980728"/>
            <a:ext cx="9782801" cy="12398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t-EE" sz="13500" b="1" dirty="0"/>
              <a:t>3</a:t>
            </a:r>
            <a:endParaRPr lang="en-US" sz="13500" b="1" dirty="0"/>
          </a:p>
        </p:txBody>
      </p:sp>
    </p:spTree>
    <p:extLst>
      <p:ext uri="{BB962C8B-B14F-4D97-AF65-F5344CB8AC3E}">
        <p14:creationId xmlns:p14="http://schemas.microsoft.com/office/powerpoint/2010/main" val="231947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82E1-58CE-44E7-B2CF-FF8F95475328}"/>
              </a:ext>
            </a:extLst>
          </p:cNvPr>
          <p:cNvSpPr>
            <a:spLocks noGrp="1"/>
          </p:cNvSpPr>
          <p:nvPr>
            <p:ph type="title"/>
          </p:nvPr>
        </p:nvSpPr>
        <p:spPr>
          <a:xfrm>
            <a:off x="1601415" y="548680"/>
            <a:ext cx="9782801" cy="1239837"/>
          </a:xfrm>
        </p:spPr>
        <p:txBody>
          <a:bodyPr>
            <a:noAutofit/>
          </a:bodyPr>
          <a:lstStyle/>
          <a:p>
            <a:r>
              <a:rPr lang="en-US" sz="1600" dirty="0" err="1"/>
              <a:t>Skattebo</a:t>
            </a:r>
            <a:r>
              <a:rPr lang="en-US" sz="1600" dirty="0"/>
              <a:t> Ø, </a:t>
            </a:r>
            <a:r>
              <a:rPr lang="en-US" sz="1600" dirty="0" err="1"/>
              <a:t>Hallén</a:t>
            </a:r>
            <a:r>
              <a:rPr lang="en-US" sz="1600" dirty="0"/>
              <a:t> J, </a:t>
            </a:r>
            <a:r>
              <a:rPr lang="en-US" sz="1600" dirty="0" err="1"/>
              <a:t>Rønnestad</a:t>
            </a:r>
            <a:r>
              <a:rPr lang="en-US" sz="1600" dirty="0"/>
              <a:t> BR, </a:t>
            </a:r>
            <a:r>
              <a:rPr lang="en-US" sz="1600" dirty="0" err="1"/>
              <a:t>Losnegard</a:t>
            </a:r>
            <a:r>
              <a:rPr lang="en-US" sz="1600" dirty="0"/>
              <a:t> T. </a:t>
            </a:r>
            <a:br>
              <a:rPr lang="et-EE" sz="2000" b="1" dirty="0"/>
            </a:br>
            <a:r>
              <a:rPr lang="en-US" sz="2400" b="1" dirty="0"/>
              <a:t>Upper body heavy strength training does not affect performance in junior female cross-country skiers. </a:t>
            </a:r>
            <a:br>
              <a:rPr lang="et-EE" sz="2000" b="1" dirty="0"/>
            </a:br>
            <a:r>
              <a:rPr lang="en-US" sz="1200" i="1" dirty="0"/>
              <a:t>Scandinavian journal of Medicine &amp; Science in Sports 2016; 26(9): 1007-1016</a:t>
            </a:r>
            <a:br>
              <a:rPr lang="en-US" sz="2000" b="1" dirty="0"/>
            </a:br>
            <a:r>
              <a:rPr lang="en-US" sz="1400" dirty="0">
                <a:hlinkClick r:id="rId2"/>
              </a:rPr>
              <a:t>https://www.ncbi.nlm.nih.gov/pubmed/26146761</a:t>
            </a:r>
            <a:endParaRPr lang="en-US" sz="2000" dirty="0"/>
          </a:p>
        </p:txBody>
      </p:sp>
      <p:sp>
        <p:nvSpPr>
          <p:cNvPr id="3" name="Content Placeholder 2">
            <a:extLst>
              <a:ext uri="{FF2B5EF4-FFF2-40B4-BE49-F238E27FC236}">
                <a16:creationId xmlns:a16="http://schemas.microsoft.com/office/drawing/2014/main" id="{9DB6CD39-B7BF-46D1-8597-01A027D4741D}"/>
              </a:ext>
            </a:extLst>
          </p:cNvPr>
          <p:cNvSpPr>
            <a:spLocks noGrp="1"/>
          </p:cNvSpPr>
          <p:nvPr>
            <p:ph idx="1"/>
          </p:nvPr>
        </p:nvSpPr>
        <p:spPr>
          <a:xfrm>
            <a:off x="1590365" y="2564904"/>
            <a:ext cx="9782801" cy="4572000"/>
          </a:xfrm>
        </p:spPr>
        <p:txBody>
          <a:bodyPr/>
          <a:lstStyle/>
          <a:p>
            <a:pPr marL="0" indent="0">
              <a:buNone/>
            </a:pPr>
            <a:r>
              <a:rPr lang="et-EE" dirty="0" err="1"/>
              <a:t>Skattebo</a:t>
            </a:r>
            <a:r>
              <a:rPr lang="et-EE" dirty="0"/>
              <a:t> jt uurisid 2016.a intensiivse jõutreeningu mõju </a:t>
            </a:r>
            <a:r>
              <a:rPr lang="et-EE" dirty="0" err="1"/>
              <a:t>naissuusatajatele</a:t>
            </a:r>
            <a:r>
              <a:rPr lang="et-EE" dirty="0"/>
              <a:t>. </a:t>
            </a:r>
          </a:p>
          <a:p>
            <a:pPr marL="0" indent="0">
              <a:buNone/>
            </a:pPr>
            <a:r>
              <a:rPr lang="et-EE" b="1" dirty="0"/>
              <a:t>10 nädalase eksperimendi tulemusel suurenes küll </a:t>
            </a:r>
            <a:r>
              <a:rPr lang="et-EE" b="1" dirty="0" err="1"/>
              <a:t>naisjuuniorite</a:t>
            </a:r>
            <a:r>
              <a:rPr lang="et-EE" b="1" dirty="0"/>
              <a:t> ülakeha jõud, </a:t>
            </a:r>
            <a:r>
              <a:rPr lang="et-EE" b="1" dirty="0">
                <a:solidFill>
                  <a:srgbClr val="FF0000"/>
                </a:solidFill>
              </a:rPr>
              <a:t>kuid see ei omanud suurt mõju paaristõuke trenažööri testi tulemuslikkusele</a:t>
            </a:r>
            <a:r>
              <a:rPr lang="et-EE" b="1" dirty="0"/>
              <a:t>. </a:t>
            </a:r>
            <a:endParaRPr lang="en-US" dirty="0"/>
          </a:p>
        </p:txBody>
      </p:sp>
    </p:spTree>
    <p:extLst>
      <p:ext uri="{BB962C8B-B14F-4D97-AF65-F5344CB8AC3E}">
        <p14:creationId xmlns:p14="http://schemas.microsoft.com/office/powerpoint/2010/main" val="29404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3D56-3EEC-4AD6-A699-F65BFD75DEE2}"/>
              </a:ext>
            </a:extLst>
          </p:cNvPr>
          <p:cNvSpPr>
            <a:spLocks noGrp="1"/>
          </p:cNvSpPr>
          <p:nvPr>
            <p:ph type="title"/>
          </p:nvPr>
        </p:nvSpPr>
        <p:spPr>
          <a:xfrm>
            <a:off x="1701924" y="836712"/>
            <a:ext cx="9782801" cy="1239837"/>
          </a:xfrm>
        </p:spPr>
        <p:txBody>
          <a:bodyPr>
            <a:normAutofit fontScale="90000"/>
          </a:bodyPr>
          <a:lstStyle/>
          <a:p>
            <a:r>
              <a:rPr lang="et-EE" dirty="0"/>
              <a:t>D</a:t>
            </a:r>
            <a:r>
              <a:rPr lang="en-US" dirty="0" err="1"/>
              <a:t>ouble</a:t>
            </a:r>
            <a:r>
              <a:rPr lang="en-US" dirty="0"/>
              <a:t> poling is here to stay and it will change the face of our beloved sport.</a:t>
            </a:r>
            <a:r>
              <a:rPr lang="et-EE" dirty="0"/>
              <a:t>“  </a:t>
            </a:r>
            <a:r>
              <a:rPr lang="et-EE" b="1" dirty="0"/>
              <a:t>~</a:t>
            </a:r>
            <a:r>
              <a:rPr lang="en-US" b="1" dirty="0"/>
              <a:t> Toni</a:t>
            </a:r>
            <a:r>
              <a:rPr lang="et-EE" b="1" dirty="0"/>
              <a:t> </a:t>
            </a:r>
            <a:r>
              <a:rPr lang="et-EE" b="1" dirty="0" err="1"/>
              <a:t>Roponen</a:t>
            </a:r>
            <a:br>
              <a:rPr lang="et-EE" b="1" dirty="0"/>
            </a:br>
            <a:endParaRPr lang="en-US" dirty="0"/>
          </a:p>
        </p:txBody>
      </p:sp>
      <p:sp>
        <p:nvSpPr>
          <p:cNvPr id="3" name="Content Placeholder 2">
            <a:extLst>
              <a:ext uri="{FF2B5EF4-FFF2-40B4-BE49-F238E27FC236}">
                <a16:creationId xmlns:a16="http://schemas.microsoft.com/office/drawing/2014/main" id="{665C5DFD-2009-4329-AD0E-34D4B2F8F302}"/>
              </a:ext>
            </a:extLst>
          </p:cNvPr>
          <p:cNvSpPr>
            <a:spLocks noGrp="1"/>
          </p:cNvSpPr>
          <p:nvPr>
            <p:ph idx="1"/>
          </p:nvPr>
        </p:nvSpPr>
        <p:spPr/>
        <p:txBody>
          <a:bodyPr/>
          <a:lstStyle/>
          <a:p>
            <a:pPr marL="0" indent="0">
              <a:buNone/>
            </a:pPr>
            <a:endParaRPr lang="et-EE" dirty="0"/>
          </a:p>
          <a:p>
            <a:endParaRPr lang="en-US" dirty="0"/>
          </a:p>
        </p:txBody>
      </p:sp>
      <p:pic>
        <p:nvPicPr>
          <p:cNvPr id="5" name="Picture 4">
            <a:extLst>
              <a:ext uri="{FF2B5EF4-FFF2-40B4-BE49-F238E27FC236}">
                <a16:creationId xmlns:a16="http://schemas.microsoft.com/office/drawing/2014/main" id="{FA00DC8A-62E7-4B20-BA4B-B020A5424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547" y="1749776"/>
            <a:ext cx="7472697" cy="3358449"/>
          </a:xfrm>
          <a:prstGeom prst="rect">
            <a:avLst/>
          </a:prstGeom>
        </p:spPr>
      </p:pic>
      <p:pic>
        <p:nvPicPr>
          <p:cNvPr id="7" name="Picture 6">
            <a:extLst>
              <a:ext uri="{FF2B5EF4-FFF2-40B4-BE49-F238E27FC236}">
                <a16:creationId xmlns:a16="http://schemas.microsoft.com/office/drawing/2014/main" id="{85BF2F3F-E22C-4D18-9FEB-C7318DB0D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81" y="4637883"/>
            <a:ext cx="7704245" cy="2062367"/>
          </a:xfrm>
          <a:prstGeom prst="rect">
            <a:avLst/>
          </a:prstGeom>
        </p:spPr>
      </p:pic>
    </p:spTree>
    <p:extLst>
      <p:ext uri="{BB962C8B-B14F-4D97-AF65-F5344CB8AC3E}">
        <p14:creationId xmlns:p14="http://schemas.microsoft.com/office/powerpoint/2010/main" val="359691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E473-4F37-4618-A590-808077E1F77A}"/>
              </a:ext>
            </a:extLst>
          </p:cNvPr>
          <p:cNvSpPr>
            <a:spLocks noGrp="1"/>
          </p:cNvSpPr>
          <p:nvPr>
            <p:ph type="title"/>
          </p:nvPr>
        </p:nvSpPr>
        <p:spPr>
          <a:xfrm>
            <a:off x="1629916" y="332656"/>
            <a:ext cx="9782801" cy="1239837"/>
          </a:xfrm>
        </p:spPr>
        <p:txBody>
          <a:bodyPr>
            <a:normAutofit fontScale="90000"/>
          </a:bodyPr>
          <a:lstStyle/>
          <a:p>
            <a:r>
              <a:rPr lang="en-US" sz="1600" dirty="0"/>
              <a:t>Carlsson T, </a:t>
            </a:r>
            <a:r>
              <a:rPr lang="en-US" sz="1600" dirty="0" err="1"/>
              <a:t>Wedholm</a:t>
            </a:r>
            <a:r>
              <a:rPr lang="en-US" sz="1600" dirty="0"/>
              <a:t> L, Nilsson J, Carlsson M. </a:t>
            </a:r>
            <a:br>
              <a:rPr lang="et-EE" sz="1600" dirty="0"/>
            </a:br>
            <a:r>
              <a:rPr lang="en-US" sz="2700" b="1" dirty="0"/>
              <a:t>The effects of strength training versus ski-ergometer training on double-poling capacity of elite junior cross-country skiers.</a:t>
            </a:r>
            <a:r>
              <a:rPr lang="en-US" sz="2000" dirty="0"/>
              <a:t> </a:t>
            </a:r>
            <a:br>
              <a:rPr lang="et-EE" sz="1600" dirty="0"/>
            </a:br>
            <a:r>
              <a:rPr lang="en-US" sz="1600" dirty="0"/>
              <a:t>European Journal of applied </a:t>
            </a:r>
            <a:r>
              <a:rPr lang="en-US" sz="1600" dirty="0" err="1"/>
              <a:t>physiolog</a:t>
            </a:r>
            <a:r>
              <a:rPr lang="et-EE" sz="1600" dirty="0"/>
              <a:t>y </a:t>
            </a:r>
            <a:r>
              <a:rPr lang="en-US" sz="1600" dirty="0"/>
              <a:t>2017;117(8):1523-1532</a:t>
            </a:r>
            <a:br>
              <a:rPr lang="et-EE" sz="1600" dirty="0"/>
            </a:br>
            <a:r>
              <a:rPr lang="en-US" sz="1600" u="sng" dirty="0">
                <a:hlinkClick r:id="rId2"/>
              </a:rPr>
              <a:t>https://www.ncbi.nlm.nih.gov/pubmed/28597103</a:t>
            </a:r>
            <a:r>
              <a:rPr lang="en-US" sz="1600" dirty="0"/>
              <a:t> </a:t>
            </a:r>
            <a:endParaRPr lang="en-US" sz="1800" dirty="0"/>
          </a:p>
        </p:txBody>
      </p:sp>
      <p:sp>
        <p:nvSpPr>
          <p:cNvPr id="3" name="Content Placeholder 2">
            <a:extLst>
              <a:ext uri="{FF2B5EF4-FFF2-40B4-BE49-F238E27FC236}">
                <a16:creationId xmlns:a16="http://schemas.microsoft.com/office/drawing/2014/main" id="{8F7EF45F-E9BE-4B63-8B57-95F9C16BDE8B}"/>
              </a:ext>
            </a:extLst>
          </p:cNvPr>
          <p:cNvSpPr>
            <a:spLocks noGrp="1"/>
          </p:cNvSpPr>
          <p:nvPr>
            <p:ph idx="1"/>
          </p:nvPr>
        </p:nvSpPr>
        <p:spPr>
          <a:xfrm>
            <a:off x="1557466" y="1844824"/>
            <a:ext cx="10538430" cy="4925144"/>
          </a:xfrm>
        </p:spPr>
        <p:txBody>
          <a:bodyPr>
            <a:normAutofit fontScale="92500" lnSpcReduction="20000"/>
          </a:bodyPr>
          <a:lstStyle/>
          <a:p>
            <a:pPr marL="0" indent="0">
              <a:buNone/>
            </a:pPr>
            <a:r>
              <a:rPr lang="et-EE" dirty="0" err="1"/>
              <a:t>Carlsson</a:t>
            </a:r>
            <a:r>
              <a:rPr lang="et-EE" dirty="0"/>
              <a:t> ja kolleegid uurisid 2017 aastal jõutreeningute ja </a:t>
            </a:r>
            <a:r>
              <a:rPr lang="et-EE" dirty="0" err="1"/>
              <a:t>suusaergomeetri</a:t>
            </a:r>
            <a:r>
              <a:rPr lang="et-EE" dirty="0"/>
              <a:t> treeningute mõju paaristõugete tulemuslikkusele. Uuringus läbisid 33 suusatajat  6 nädalase treeningtsükli, kus igal nädalal sooritati 2x 40 minutilist lisatreeningut. Testimine toimus rullsuusalindil ning mõõdeti paaristõuke efektiivsust, maksimaalset kiirust ja VO2max.</a:t>
            </a:r>
            <a:br>
              <a:rPr lang="et-EE" dirty="0"/>
            </a:br>
            <a:br>
              <a:rPr lang="et-EE" dirty="0"/>
            </a:br>
            <a:r>
              <a:rPr lang="et-EE" b="1" dirty="0"/>
              <a:t>Treeninggruppide jaotusest parandasid </a:t>
            </a:r>
            <a:r>
              <a:rPr lang="et-EE" b="1" dirty="0">
                <a:solidFill>
                  <a:srgbClr val="FF0000"/>
                </a:solidFill>
              </a:rPr>
              <a:t>nii jõugrupis kui </a:t>
            </a:r>
            <a:r>
              <a:rPr lang="et-EE" b="1" dirty="0" err="1">
                <a:solidFill>
                  <a:srgbClr val="FF0000"/>
                </a:solidFill>
              </a:rPr>
              <a:t>suusaergomeetri</a:t>
            </a:r>
            <a:r>
              <a:rPr lang="et-EE" b="1" dirty="0">
                <a:solidFill>
                  <a:srgbClr val="FF0000"/>
                </a:solidFill>
              </a:rPr>
              <a:t> grupis </a:t>
            </a:r>
            <a:r>
              <a:rPr lang="et-EE" b="1" dirty="0" err="1">
                <a:solidFill>
                  <a:srgbClr val="FF0000"/>
                </a:solidFill>
              </a:rPr>
              <a:t>oselenud</a:t>
            </a:r>
            <a:r>
              <a:rPr lang="et-EE" b="1" dirty="0">
                <a:solidFill>
                  <a:srgbClr val="FF0000"/>
                </a:solidFill>
              </a:rPr>
              <a:t> </a:t>
            </a:r>
            <a:r>
              <a:rPr lang="et-EE" b="1" dirty="0" err="1">
                <a:solidFill>
                  <a:srgbClr val="FF0000"/>
                </a:solidFill>
              </a:rPr>
              <a:t>naissuusatajad</a:t>
            </a:r>
            <a:r>
              <a:rPr lang="et-EE" b="1" dirty="0">
                <a:solidFill>
                  <a:srgbClr val="FF0000"/>
                </a:solidFill>
              </a:rPr>
              <a:t> oma maksimaalkiirust ja  VO2maxi </a:t>
            </a:r>
            <a:r>
              <a:rPr lang="et-EE" b="1" dirty="0"/>
              <a:t>ning meestest näitasid vaid jõugruppi sportlased maksimaalkiiruse paranemist</a:t>
            </a:r>
            <a:r>
              <a:rPr lang="et-EE" dirty="0"/>
              <a:t>. </a:t>
            </a:r>
            <a:br>
              <a:rPr lang="et-EE" dirty="0"/>
            </a:br>
            <a:br>
              <a:rPr lang="et-EE" dirty="0"/>
            </a:br>
            <a:r>
              <a:rPr lang="et-EE" dirty="0"/>
              <a:t>Uuringu käigus ei leitud </a:t>
            </a:r>
            <a:r>
              <a:rPr lang="et-EE" dirty="0" err="1"/>
              <a:t>gruppidevahelisi</a:t>
            </a:r>
            <a:r>
              <a:rPr lang="et-EE" dirty="0"/>
              <a:t> uuritud muutujate erinevusi. </a:t>
            </a:r>
            <a:br>
              <a:rPr lang="et-EE" dirty="0"/>
            </a:br>
            <a:r>
              <a:rPr lang="et-EE" b="1" dirty="0"/>
              <a:t>Kokkuvõttes tõdeti, et mõlemad </a:t>
            </a:r>
            <a:r>
              <a:rPr lang="et-EE" b="1" dirty="0" err="1"/>
              <a:t>treeningreziimid</a:t>
            </a:r>
            <a:r>
              <a:rPr lang="et-EE" b="1" dirty="0"/>
              <a:t> parandasid tulemust, kuid </a:t>
            </a:r>
            <a:r>
              <a:rPr lang="et-EE" b="1" dirty="0" err="1"/>
              <a:t>naissuusatajate</a:t>
            </a:r>
            <a:r>
              <a:rPr lang="et-EE" b="1" dirty="0"/>
              <a:t> füsioloogiline kohenemine treeningule oli meestest suurem.</a:t>
            </a:r>
            <a:endParaRPr lang="en-US" dirty="0"/>
          </a:p>
        </p:txBody>
      </p:sp>
    </p:spTree>
    <p:extLst>
      <p:ext uri="{BB962C8B-B14F-4D97-AF65-F5344CB8AC3E}">
        <p14:creationId xmlns:p14="http://schemas.microsoft.com/office/powerpoint/2010/main" val="66293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BA33-D960-4125-91B4-2C7112A93D6A}"/>
              </a:ext>
            </a:extLst>
          </p:cNvPr>
          <p:cNvSpPr>
            <a:spLocks noGrp="1"/>
          </p:cNvSpPr>
          <p:nvPr>
            <p:ph type="title"/>
          </p:nvPr>
        </p:nvSpPr>
        <p:spPr>
          <a:xfrm>
            <a:off x="1593435" y="620688"/>
            <a:ext cx="9782801" cy="1239837"/>
          </a:xfrm>
        </p:spPr>
        <p:txBody>
          <a:bodyPr>
            <a:normAutofit fontScale="90000"/>
          </a:bodyPr>
          <a:lstStyle/>
          <a:p>
            <a:r>
              <a:rPr lang="en-US" sz="1400" dirty="0"/>
              <a:t>Hoff J, </a:t>
            </a:r>
            <a:r>
              <a:rPr lang="en-US" sz="1400" dirty="0" err="1"/>
              <a:t>Helgerud</a:t>
            </a:r>
            <a:r>
              <a:rPr lang="en-US" sz="1400" dirty="0"/>
              <a:t> J, </a:t>
            </a:r>
            <a:r>
              <a:rPr lang="en-US" sz="1400" u="sng" dirty="0" err="1">
                <a:hlinkClick r:id="rId2"/>
              </a:rPr>
              <a:t>Wisløff</a:t>
            </a:r>
            <a:r>
              <a:rPr lang="en-US" sz="1400" u="sng" dirty="0">
                <a:hlinkClick r:id="rId2"/>
              </a:rPr>
              <a:t> U</a:t>
            </a:r>
            <a:r>
              <a:rPr lang="en-US" sz="1400" u="sng" dirty="0"/>
              <a:t>. </a:t>
            </a:r>
            <a:br>
              <a:rPr lang="et-EE" sz="1400" u="sng" dirty="0"/>
            </a:br>
            <a:r>
              <a:rPr lang="en-US" sz="2700" b="1" dirty="0"/>
              <a:t>Maximal strength training improves work economy in trained female cross-country skiers</a:t>
            </a:r>
            <a:r>
              <a:rPr lang="en-US" sz="2700" dirty="0"/>
              <a:t> </a:t>
            </a:r>
            <a:br>
              <a:rPr lang="et-EE" sz="1400" dirty="0"/>
            </a:br>
            <a:r>
              <a:rPr lang="en-US" sz="1400" dirty="0"/>
              <a:t>Medicine and Science in Sport and Exercise </a:t>
            </a:r>
            <a:r>
              <a:rPr lang="en-US" sz="1400" b="1" dirty="0">
                <a:solidFill>
                  <a:srgbClr val="FF0000"/>
                </a:solidFill>
              </a:rPr>
              <a:t>1999</a:t>
            </a:r>
            <a:r>
              <a:rPr lang="en-US" sz="1400" dirty="0"/>
              <a:t>; 31(6): 870-877</a:t>
            </a:r>
            <a:br>
              <a:rPr lang="en-US" sz="1400" dirty="0"/>
            </a:br>
            <a:r>
              <a:rPr lang="en-US" sz="1400" u="sng" dirty="0">
                <a:hlinkClick r:id="rId3"/>
              </a:rPr>
              <a:t>https://www.ncbi.nlm.nih.gov/pubmed/10378915</a:t>
            </a:r>
            <a:r>
              <a:rPr lang="en-US" sz="1400" dirty="0"/>
              <a:t>	</a:t>
            </a:r>
          </a:p>
        </p:txBody>
      </p:sp>
      <p:sp>
        <p:nvSpPr>
          <p:cNvPr id="3" name="Content Placeholder 2">
            <a:extLst>
              <a:ext uri="{FF2B5EF4-FFF2-40B4-BE49-F238E27FC236}">
                <a16:creationId xmlns:a16="http://schemas.microsoft.com/office/drawing/2014/main" id="{4F282826-92EB-46FC-BFB3-D838E787C801}"/>
              </a:ext>
            </a:extLst>
          </p:cNvPr>
          <p:cNvSpPr>
            <a:spLocks noGrp="1"/>
          </p:cNvSpPr>
          <p:nvPr>
            <p:ph idx="1"/>
          </p:nvPr>
        </p:nvSpPr>
        <p:spPr>
          <a:xfrm>
            <a:off x="1593435" y="2420888"/>
            <a:ext cx="9782801" cy="4572000"/>
          </a:xfrm>
        </p:spPr>
        <p:txBody>
          <a:bodyPr>
            <a:normAutofit/>
          </a:bodyPr>
          <a:lstStyle/>
          <a:p>
            <a:pPr marL="0" indent="0">
              <a:buNone/>
            </a:pPr>
            <a:r>
              <a:rPr lang="et-EE" sz="2400" dirty="0"/>
              <a:t>Juba </a:t>
            </a:r>
            <a:r>
              <a:rPr lang="et-EE" sz="2400" dirty="0">
                <a:solidFill>
                  <a:srgbClr val="FF0000"/>
                </a:solidFill>
              </a:rPr>
              <a:t>1999</a:t>
            </a:r>
            <a:r>
              <a:rPr lang="et-EE" sz="2400" dirty="0"/>
              <a:t>. aastal on </a:t>
            </a:r>
            <a:r>
              <a:rPr lang="et-EE" sz="2400" dirty="0" err="1"/>
              <a:t>Hoff</a:t>
            </a:r>
            <a:r>
              <a:rPr lang="et-EE" sz="2400" dirty="0"/>
              <a:t> oma uurimistöös leidnud, et </a:t>
            </a:r>
            <a:r>
              <a:rPr lang="et-EE" sz="2400" b="1" dirty="0">
                <a:solidFill>
                  <a:srgbClr val="FF0000"/>
                </a:solidFill>
              </a:rPr>
              <a:t>maksimaaljõu treening parandas tipp </a:t>
            </a:r>
            <a:r>
              <a:rPr lang="et-EE" sz="2400" b="1" dirty="0" err="1">
                <a:solidFill>
                  <a:srgbClr val="FF0000"/>
                </a:solidFill>
              </a:rPr>
              <a:t>naismurdmaasuusatajatel</a:t>
            </a:r>
            <a:r>
              <a:rPr lang="et-EE" sz="2400" b="1" dirty="0">
                <a:solidFill>
                  <a:srgbClr val="FF0000"/>
                </a:solidFill>
              </a:rPr>
              <a:t> paaristõuke ökonoomsust</a:t>
            </a:r>
            <a:r>
              <a:rPr lang="et-EE" sz="2400" dirty="0"/>
              <a:t>.</a:t>
            </a:r>
            <a:br>
              <a:rPr lang="et-EE" sz="2400" dirty="0"/>
            </a:br>
            <a:endParaRPr lang="et-EE" sz="2400" dirty="0"/>
          </a:p>
          <a:p>
            <a:pPr marL="0" indent="0">
              <a:buNone/>
            </a:pPr>
            <a:r>
              <a:rPr lang="et-EE" sz="2400" dirty="0"/>
              <a:t>Ökonoomsuse paranemine väljendus suhtelise tööhulga vähenemises ning vähenenud ajas paaristõugetel maksimaaljõu saavutamisel. </a:t>
            </a:r>
            <a:endParaRPr lang="en-US" sz="2400" dirty="0"/>
          </a:p>
        </p:txBody>
      </p:sp>
    </p:spTree>
    <p:extLst>
      <p:ext uri="{BB962C8B-B14F-4D97-AF65-F5344CB8AC3E}">
        <p14:creationId xmlns:p14="http://schemas.microsoft.com/office/powerpoint/2010/main" val="33154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B8AAB-6C0E-4646-A439-CDE1C23CD372}"/>
              </a:ext>
            </a:extLst>
          </p:cNvPr>
          <p:cNvSpPr>
            <a:spLocks noGrp="1"/>
          </p:cNvSpPr>
          <p:nvPr>
            <p:ph type="title"/>
          </p:nvPr>
        </p:nvSpPr>
        <p:spPr>
          <a:xfrm>
            <a:off x="1594280" y="404664"/>
            <a:ext cx="9782801" cy="1239837"/>
          </a:xfrm>
        </p:spPr>
        <p:txBody>
          <a:bodyPr>
            <a:normAutofit fontScale="90000"/>
          </a:bodyPr>
          <a:lstStyle/>
          <a:p>
            <a:r>
              <a:rPr lang="en-US" sz="1400" u="sng" dirty="0" err="1"/>
              <a:t>Losnegard</a:t>
            </a:r>
            <a:r>
              <a:rPr lang="en-US" sz="1400" u="sng" dirty="0"/>
              <a:t> T, Mikkelsen K, </a:t>
            </a:r>
            <a:r>
              <a:rPr lang="en-US" sz="1400" dirty="0" err="1"/>
              <a:t>Rønnestad</a:t>
            </a:r>
            <a:r>
              <a:rPr lang="en-US" sz="1400" dirty="0"/>
              <a:t> BR, </a:t>
            </a:r>
            <a:r>
              <a:rPr lang="en-US" sz="1400" dirty="0" err="1"/>
              <a:t>Hallén</a:t>
            </a:r>
            <a:r>
              <a:rPr lang="en-US" sz="1400" dirty="0"/>
              <a:t> J, </a:t>
            </a:r>
            <a:r>
              <a:rPr lang="en-US" sz="1400" dirty="0" err="1"/>
              <a:t>Rud</a:t>
            </a:r>
            <a:r>
              <a:rPr lang="en-US" sz="1400" dirty="0"/>
              <a:t> B, et al. </a:t>
            </a:r>
            <a:br>
              <a:rPr lang="et-EE" sz="1400" dirty="0"/>
            </a:br>
            <a:r>
              <a:rPr lang="en-US" sz="2700" b="1" dirty="0"/>
              <a:t>The effect of heavy strength training on muscle mass and physical performance in elite cross</a:t>
            </a:r>
            <a:r>
              <a:rPr lang="et-EE" sz="2700" b="1" dirty="0"/>
              <a:t>-</a:t>
            </a:r>
            <a:r>
              <a:rPr lang="en-US" sz="2700" b="1" dirty="0"/>
              <a:t>country skiers </a:t>
            </a:r>
            <a:br>
              <a:rPr lang="et-EE" sz="2700" b="1" dirty="0"/>
            </a:br>
            <a:r>
              <a:rPr lang="en-US" sz="1400" dirty="0"/>
              <a:t>Scandinavian journal of Medicine &amp; Science in Sports 2011; 21(3): 389-401</a:t>
            </a:r>
            <a:br>
              <a:rPr lang="en-US" sz="1400" dirty="0"/>
            </a:br>
            <a:r>
              <a:rPr lang="en-US" sz="1400" u="sng" dirty="0">
                <a:hlinkClick r:id="rId2"/>
              </a:rPr>
              <a:t>https://www.ncbi.nlm.nih.gov/pubmed/20136751</a:t>
            </a:r>
            <a:endParaRPr lang="en-US" sz="1400" dirty="0"/>
          </a:p>
        </p:txBody>
      </p:sp>
      <p:sp>
        <p:nvSpPr>
          <p:cNvPr id="3" name="Content Placeholder 2">
            <a:extLst>
              <a:ext uri="{FF2B5EF4-FFF2-40B4-BE49-F238E27FC236}">
                <a16:creationId xmlns:a16="http://schemas.microsoft.com/office/drawing/2014/main" id="{4FD74F9B-BAD0-4C71-9231-7D3E2370C94E}"/>
              </a:ext>
            </a:extLst>
          </p:cNvPr>
          <p:cNvSpPr>
            <a:spLocks noGrp="1"/>
          </p:cNvSpPr>
          <p:nvPr>
            <p:ph idx="1"/>
          </p:nvPr>
        </p:nvSpPr>
        <p:spPr>
          <a:xfrm>
            <a:off x="1593858" y="2257273"/>
            <a:ext cx="9782801" cy="4572000"/>
          </a:xfrm>
        </p:spPr>
        <p:txBody>
          <a:bodyPr>
            <a:normAutofit/>
          </a:bodyPr>
          <a:lstStyle/>
          <a:p>
            <a:pPr marL="0" indent="0">
              <a:buNone/>
            </a:pPr>
            <a:r>
              <a:rPr lang="en-US" sz="2400" dirty="0"/>
              <a:t>2011 </a:t>
            </a:r>
            <a:r>
              <a:rPr lang="en-US" sz="2400" dirty="0" err="1"/>
              <a:t>aastal</a:t>
            </a:r>
            <a:r>
              <a:rPr lang="en-US" sz="2400" dirty="0"/>
              <a:t> </a:t>
            </a:r>
            <a:r>
              <a:rPr lang="en-US" sz="2400" dirty="0" err="1"/>
              <a:t>uuris</a:t>
            </a:r>
            <a:r>
              <a:rPr lang="et-EE" sz="2400" dirty="0"/>
              <a:t>id</a:t>
            </a:r>
            <a:r>
              <a:rPr lang="en-US" sz="2400" dirty="0"/>
              <a:t> </a:t>
            </a:r>
            <a:r>
              <a:rPr lang="en-US" sz="2400" dirty="0" err="1"/>
              <a:t>Losnegard</a:t>
            </a:r>
            <a:r>
              <a:rPr lang="et-EE" sz="2400" dirty="0"/>
              <a:t> jt</a:t>
            </a:r>
            <a:r>
              <a:rPr lang="en-US" sz="2400" dirty="0"/>
              <a:t> </a:t>
            </a:r>
            <a:r>
              <a:rPr lang="en-US" sz="2400" dirty="0" err="1"/>
              <a:t>tugevate</a:t>
            </a:r>
            <a:r>
              <a:rPr lang="en-US" sz="2400" dirty="0"/>
              <a:t> </a:t>
            </a:r>
            <a:r>
              <a:rPr lang="en-US" sz="2400" dirty="0" err="1"/>
              <a:t>jõutreeningute</a:t>
            </a:r>
            <a:r>
              <a:rPr lang="en-US" sz="2400" dirty="0"/>
              <a:t> </a:t>
            </a:r>
            <a:r>
              <a:rPr lang="en-US" sz="2400" dirty="0" err="1"/>
              <a:t>mõju</a:t>
            </a:r>
            <a:r>
              <a:rPr lang="en-US" sz="2400" dirty="0"/>
              <a:t> </a:t>
            </a:r>
            <a:r>
              <a:rPr lang="en-US" sz="2400" dirty="0" err="1"/>
              <a:t>lihasmassile</a:t>
            </a:r>
            <a:r>
              <a:rPr lang="en-US" sz="2400" dirty="0"/>
              <a:t> ja </a:t>
            </a:r>
            <a:r>
              <a:rPr lang="en-US" sz="2400" dirty="0" err="1"/>
              <a:t>füüsilisele</a:t>
            </a:r>
            <a:r>
              <a:rPr lang="en-US" sz="2400" dirty="0"/>
              <a:t> </a:t>
            </a:r>
            <a:r>
              <a:rPr lang="en-US" sz="2400" dirty="0" err="1"/>
              <a:t>saavutusvõimele</a:t>
            </a:r>
            <a:r>
              <a:rPr lang="en-US" sz="2400" dirty="0"/>
              <a:t> </a:t>
            </a:r>
            <a:r>
              <a:rPr lang="en-US" sz="2400" dirty="0" err="1"/>
              <a:t>eliit</a:t>
            </a:r>
            <a:r>
              <a:rPr lang="en-US" sz="2400" dirty="0"/>
              <a:t> </a:t>
            </a:r>
            <a:r>
              <a:rPr lang="en-US" sz="2400" dirty="0" err="1"/>
              <a:t>murdmaasuusatajatel</a:t>
            </a:r>
            <a:r>
              <a:rPr lang="en-US" sz="2400" dirty="0"/>
              <a:t>. </a:t>
            </a:r>
            <a:endParaRPr lang="et-EE" sz="2400" dirty="0"/>
          </a:p>
          <a:p>
            <a:pPr marL="0" indent="0">
              <a:buNone/>
            </a:pPr>
            <a:r>
              <a:rPr lang="en-US" sz="2400" dirty="0" err="1"/>
              <a:t>Kokkuvõtvalt</a:t>
            </a:r>
            <a:r>
              <a:rPr lang="en-US" sz="2400" dirty="0"/>
              <a:t> </a:t>
            </a:r>
            <a:r>
              <a:rPr lang="et-EE" sz="2400" dirty="0"/>
              <a:t>tõdeti</a:t>
            </a:r>
            <a:r>
              <a:rPr lang="en-US" sz="2400" dirty="0"/>
              <a:t>, et 12 </a:t>
            </a:r>
            <a:r>
              <a:rPr lang="en-US" sz="2400" dirty="0" err="1"/>
              <a:t>nädala</a:t>
            </a:r>
            <a:r>
              <a:rPr lang="en-US" sz="2400" dirty="0"/>
              <a:t> </a:t>
            </a:r>
            <a:r>
              <a:rPr lang="en-US" sz="2400" dirty="0" err="1"/>
              <a:t>jooksul</a:t>
            </a:r>
            <a:r>
              <a:rPr lang="en-US" sz="2400" dirty="0"/>
              <a:t> </a:t>
            </a:r>
            <a:r>
              <a:rPr lang="en-US" sz="2400" dirty="0" err="1"/>
              <a:t>lisaks</a:t>
            </a:r>
            <a:r>
              <a:rPr lang="en-US" sz="2400" dirty="0"/>
              <a:t> </a:t>
            </a:r>
            <a:r>
              <a:rPr lang="en-US" sz="2400" dirty="0" err="1"/>
              <a:t>tehtud</a:t>
            </a:r>
            <a:r>
              <a:rPr lang="en-US" sz="2400" dirty="0"/>
              <a:t> </a:t>
            </a:r>
            <a:r>
              <a:rPr lang="en-US" sz="2400" dirty="0" err="1"/>
              <a:t>raske</a:t>
            </a:r>
            <a:r>
              <a:rPr lang="en-US" sz="2400" dirty="0"/>
              <a:t> </a:t>
            </a:r>
            <a:r>
              <a:rPr lang="en-US" sz="2400" dirty="0" err="1"/>
              <a:t>jõutreeningu</a:t>
            </a:r>
            <a:r>
              <a:rPr lang="en-US" sz="2400" dirty="0"/>
              <a:t> </a:t>
            </a:r>
            <a:r>
              <a:rPr lang="en-US" sz="2400" dirty="0" err="1"/>
              <a:t>tsükkel</a:t>
            </a:r>
            <a:r>
              <a:rPr lang="en-US" sz="2400" dirty="0"/>
              <a:t> </a:t>
            </a:r>
            <a:r>
              <a:rPr lang="en-US" sz="2400" b="1" dirty="0" err="1"/>
              <a:t>parandas</a:t>
            </a:r>
            <a:r>
              <a:rPr lang="en-US" sz="2400" b="1" dirty="0"/>
              <a:t> </a:t>
            </a:r>
            <a:r>
              <a:rPr lang="en-US" sz="2400" b="1" dirty="0" err="1"/>
              <a:t>küll</a:t>
            </a:r>
            <a:r>
              <a:rPr lang="en-US" sz="2400" b="1" dirty="0"/>
              <a:t> </a:t>
            </a:r>
            <a:r>
              <a:rPr lang="en-US" sz="2400" b="1" dirty="0" err="1"/>
              <a:t>jalgade</a:t>
            </a:r>
            <a:r>
              <a:rPr lang="en-US" sz="2400" b="1" dirty="0"/>
              <a:t> ja </a:t>
            </a:r>
            <a:r>
              <a:rPr lang="en-US" sz="2400" b="1" dirty="0" err="1"/>
              <a:t>ülakeha</a:t>
            </a:r>
            <a:r>
              <a:rPr lang="en-US" sz="2400" b="1" dirty="0"/>
              <a:t> </a:t>
            </a:r>
            <a:r>
              <a:rPr lang="en-US" sz="2400" b="1" dirty="0" err="1"/>
              <a:t>jõunäitajad</a:t>
            </a:r>
            <a:r>
              <a:rPr lang="en-US" sz="2400" b="1" dirty="0"/>
              <a:t>, </a:t>
            </a:r>
            <a:r>
              <a:rPr lang="en-US" sz="2400" b="1" dirty="0" err="1"/>
              <a:t>kuid</a:t>
            </a:r>
            <a:r>
              <a:rPr lang="en-US" sz="2400" b="1" dirty="0"/>
              <a:t> </a:t>
            </a:r>
            <a:r>
              <a:rPr lang="en-US" sz="2400" b="1" dirty="0" err="1"/>
              <a:t>omas</a:t>
            </a:r>
            <a:r>
              <a:rPr lang="en-US" sz="2400" b="1" dirty="0"/>
              <a:t> </a:t>
            </a:r>
            <a:r>
              <a:rPr lang="en-US" sz="2400" b="1" dirty="0" err="1"/>
              <a:t>vähest</a:t>
            </a:r>
            <a:r>
              <a:rPr lang="en-US" sz="2400" b="1" dirty="0"/>
              <a:t> </a:t>
            </a:r>
            <a:r>
              <a:rPr lang="en-US" sz="2400" b="1" dirty="0" err="1"/>
              <a:t>mõju</a:t>
            </a:r>
            <a:r>
              <a:rPr lang="en-US" sz="2400" b="1" dirty="0"/>
              <a:t> </a:t>
            </a:r>
            <a:r>
              <a:rPr lang="et-EE" sz="2400" b="1" dirty="0"/>
              <a:t>reie</a:t>
            </a:r>
            <a:r>
              <a:rPr lang="en-US" sz="2400" b="1" dirty="0" err="1"/>
              <a:t>lihaste</a:t>
            </a:r>
            <a:r>
              <a:rPr lang="en-US" sz="2400" b="1" dirty="0"/>
              <a:t> </a:t>
            </a:r>
            <a:r>
              <a:rPr lang="et-EE" sz="2400" b="1" dirty="0"/>
              <a:t>ristläbilõikepindalale</a:t>
            </a:r>
            <a:r>
              <a:rPr lang="en-US" sz="2400" dirty="0"/>
              <a:t>. </a:t>
            </a:r>
            <a:br>
              <a:rPr lang="et-EE" sz="2400" dirty="0"/>
            </a:br>
            <a:br>
              <a:rPr lang="et-EE" sz="2400" b="1" dirty="0"/>
            </a:br>
            <a:r>
              <a:rPr lang="en-US" sz="2400" b="1" dirty="0">
                <a:solidFill>
                  <a:srgbClr val="FF0000"/>
                </a:solidFill>
              </a:rPr>
              <a:t>Lisa</a:t>
            </a:r>
            <a:r>
              <a:rPr lang="et-EE" sz="2400" b="1" dirty="0">
                <a:solidFill>
                  <a:srgbClr val="FF0000"/>
                </a:solidFill>
              </a:rPr>
              <a:t> </a:t>
            </a:r>
            <a:r>
              <a:rPr lang="en-US" sz="2400" b="1" dirty="0" err="1">
                <a:solidFill>
                  <a:srgbClr val="FF0000"/>
                </a:solidFill>
              </a:rPr>
              <a:t>jõutreeningud</a:t>
            </a:r>
            <a:r>
              <a:rPr lang="en-US" sz="2400" b="1" dirty="0">
                <a:solidFill>
                  <a:srgbClr val="FF0000"/>
                </a:solidFill>
              </a:rPr>
              <a:t> </a:t>
            </a:r>
            <a:r>
              <a:rPr lang="en-US" sz="2400" b="1" dirty="0" err="1">
                <a:solidFill>
                  <a:srgbClr val="FF0000"/>
                </a:solidFill>
              </a:rPr>
              <a:t>parandasid</a:t>
            </a:r>
            <a:r>
              <a:rPr lang="en-US" sz="2400" b="1" dirty="0">
                <a:solidFill>
                  <a:srgbClr val="FF0000"/>
                </a:solidFill>
              </a:rPr>
              <a:t> VO2max </a:t>
            </a:r>
            <a:r>
              <a:rPr lang="en-US" sz="2400" b="1" dirty="0" err="1">
                <a:solidFill>
                  <a:srgbClr val="FF0000"/>
                </a:solidFill>
              </a:rPr>
              <a:t>näitajaid</a:t>
            </a:r>
            <a:r>
              <a:rPr lang="en-US" sz="2400" b="1" dirty="0">
                <a:solidFill>
                  <a:srgbClr val="FF0000"/>
                </a:solidFill>
              </a:rPr>
              <a:t> </a:t>
            </a:r>
            <a:r>
              <a:rPr lang="en-US" sz="2400" b="1" dirty="0" err="1">
                <a:solidFill>
                  <a:srgbClr val="FF0000"/>
                </a:solidFill>
              </a:rPr>
              <a:t>uisutehnika</a:t>
            </a:r>
            <a:r>
              <a:rPr lang="et-EE" sz="2400" b="1" dirty="0">
                <a:solidFill>
                  <a:srgbClr val="FF0000"/>
                </a:solidFill>
              </a:rPr>
              <a:t>s</a:t>
            </a:r>
            <a:r>
              <a:rPr lang="en-US" sz="2400" b="1" dirty="0">
                <a:solidFill>
                  <a:srgbClr val="FF0000"/>
                </a:solidFill>
              </a:rPr>
              <a:t> </a:t>
            </a:r>
            <a:r>
              <a:rPr lang="en-US" sz="2400" b="1" dirty="0" err="1">
                <a:solidFill>
                  <a:srgbClr val="FF0000"/>
                </a:solidFill>
              </a:rPr>
              <a:t>rullsuusatamise</a:t>
            </a:r>
            <a:r>
              <a:rPr lang="et-EE" sz="2400" b="1" dirty="0">
                <a:solidFill>
                  <a:srgbClr val="FF0000"/>
                </a:solidFill>
              </a:rPr>
              <a:t>-</a:t>
            </a:r>
            <a:r>
              <a:rPr lang="en-US" sz="2400" b="1" dirty="0">
                <a:solidFill>
                  <a:srgbClr val="FF0000"/>
                </a:solidFill>
              </a:rPr>
              <a:t> </a:t>
            </a:r>
            <a:r>
              <a:rPr lang="en-US" sz="2400" b="1" dirty="0" err="1">
                <a:solidFill>
                  <a:srgbClr val="FF0000"/>
                </a:solidFill>
              </a:rPr>
              <a:t>ning</a:t>
            </a:r>
            <a:r>
              <a:rPr lang="en-US" sz="2400" b="1" dirty="0">
                <a:solidFill>
                  <a:srgbClr val="FF0000"/>
                </a:solidFill>
              </a:rPr>
              <a:t> </a:t>
            </a:r>
            <a:r>
              <a:rPr lang="en-US" sz="2400" b="1" dirty="0" err="1">
                <a:solidFill>
                  <a:srgbClr val="FF0000"/>
                </a:solidFill>
              </a:rPr>
              <a:t>paaristõu</a:t>
            </a:r>
            <a:r>
              <a:rPr lang="et-EE" sz="2400" b="1" dirty="0">
                <a:solidFill>
                  <a:srgbClr val="FF0000"/>
                </a:solidFill>
              </a:rPr>
              <a:t>g</a:t>
            </a:r>
            <a:r>
              <a:rPr lang="en-US" sz="2400" b="1" dirty="0">
                <a:solidFill>
                  <a:srgbClr val="FF0000"/>
                </a:solidFill>
              </a:rPr>
              <a:t>e</a:t>
            </a:r>
            <a:r>
              <a:rPr lang="et-EE" sz="2400" b="1" dirty="0">
                <a:solidFill>
                  <a:srgbClr val="FF0000"/>
                </a:solidFill>
              </a:rPr>
              <a:t>te</a:t>
            </a:r>
            <a:r>
              <a:rPr lang="en-US" sz="2400" b="1" dirty="0">
                <a:solidFill>
                  <a:srgbClr val="FF0000"/>
                </a:solidFill>
              </a:rPr>
              <a:t> </a:t>
            </a:r>
            <a:r>
              <a:rPr lang="en-US" sz="2400" b="1" dirty="0" err="1">
                <a:solidFill>
                  <a:srgbClr val="FF0000"/>
                </a:solidFill>
              </a:rPr>
              <a:t>tulemustes</a:t>
            </a:r>
            <a:r>
              <a:rPr lang="en-US" sz="2400" b="1" dirty="0"/>
              <a:t>.</a:t>
            </a:r>
          </a:p>
        </p:txBody>
      </p:sp>
    </p:spTree>
    <p:extLst>
      <p:ext uri="{BB962C8B-B14F-4D97-AF65-F5344CB8AC3E}">
        <p14:creationId xmlns:p14="http://schemas.microsoft.com/office/powerpoint/2010/main" val="212280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DCC41-913C-43A6-9E51-D7853EFB39BF}"/>
              </a:ext>
            </a:extLst>
          </p:cNvPr>
          <p:cNvSpPr>
            <a:spLocks noGrp="1"/>
          </p:cNvSpPr>
          <p:nvPr>
            <p:ph type="title"/>
          </p:nvPr>
        </p:nvSpPr>
        <p:spPr>
          <a:xfrm>
            <a:off x="1701924" y="908720"/>
            <a:ext cx="9782801" cy="1239837"/>
          </a:xfrm>
        </p:spPr>
        <p:txBody>
          <a:bodyPr>
            <a:normAutofit fontScale="90000"/>
          </a:bodyPr>
          <a:lstStyle/>
          <a:p>
            <a:r>
              <a:rPr lang="en-US" sz="1400" dirty="0" err="1"/>
              <a:t>Mikkola</a:t>
            </a:r>
            <a:r>
              <a:rPr lang="en-US" sz="1400" dirty="0"/>
              <a:t> JS, </a:t>
            </a:r>
            <a:r>
              <a:rPr lang="en-US" sz="1400" dirty="0" err="1"/>
              <a:t>Rusko</a:t>
            </a:r>
            <a:r>
              <a:rPr lang="en-US" sz="1400" dirty="0"/>
              <a:t> HK, </a:t>
            </a:r>
            <a:r>
              <a:rPr lang="en-US" sz="1400" dirty="0" err="1"/>
              <a:t>Nummela</a:t>
            </a:r>
            <a:r>
              <a:rPr lang="en-US" sz="1400" dirty="0"/>
              <a:t> AT, </a:t>
            </a:r>
            <a:r>
              <a:rPr lang="en-US" sz="1400" dirty="0" err="1"/>
              <a:t>Paavolainen</a:t>
            </a:r>
            <a:r>
              <a:rPr lang="en-US" sz="1400" dirty="0"/>
              <a:t> LM, </a:t>
            </a:r>
            <a:r>
              <a:rPr lang="en-US" sz="1400" dirty="0" err="1"/>
              <a:t>Häkkinen</a:t>
            </a:r>
            <a:r>
              <a:rPr lang="en-US" sz="1400" dirty="0"/>
              <a:t> K. </a:t>
            </a:r>
            <a:br>
              <a:rPr lang="et-EE" sz="1400" dirty="0"/>
            </a:br>
            <a:r>
              <a:rPr lang="en-US" sz="2700" b="1" dirty="0"/>
              <a:t>Concurrent endurance and explosive type strength training increases activation and fast force production of leg extensor muscles in endurance athletes. </a:t>
            </a:r>
            <a:br>
              <a:rPr lang="et-EE" sz="2700" b="1" dirty="0"/>
            </a:br>
            <a:r>
              <a:rPr lang="en-US" sz="1400" dirty="0"/>
              <a:t>Journal of Strength and Conditioning Research 20</a:t>
            </a:r>
            <a:r>
              <a:rPr lang="en-US" sz="1600" dirty="0"/>
              <a:t>07;</a:t>
            </a:r>
            <a:r>
              <a:rPr lang="et-EE" sz="1600" dirty="0"/>
              <a:t> </a:t>
            </a:r>
            <a:r>
              <a:rPr lang="en-US" sz="1600" dirty="0"/>
              <a:t>21(2): 613-620</a:t>
            </a:r>
            <a:br>
              <a:rPr lang="en-US" sz="1600" dirty="0"/>
            </a:br>
            <a:r>
              <a:rPr lang="en-US" sz="1600" u="sng" dirty="0">
                <a:hlinkClick r:id="rId2"/>
              </a:rPr>
              <a:t>https://www.ncbi.nlm.nih.gov/pubmed/17530970</a:t>
            </a:r>
            <a:r>
              <a:rPr lang="en-US" sz="1600" dirty="0"/>
              <a:t>	</a:t>
            </a:r>
            <a:br>
              <a:rPr lang="en-US" dirty="0"/>
            </a:br>
            <a:r>
              <a:rPr lang="en-US" sz="1400" dirty="0"/>
              <a:t> </a:t>
            </a:r>
          </a:p>
        </p:txBody>
      </p:sp>
      <p:sp>
        <p:nvSpPr>
          <p:cNvPr id="3" name="Content Placeholder 2">
            <a:extLst>
              <a:ext uri="{FF2B5EF4-FFF2-40B4-BE49-F238E27FC236}">
                <a16:creationId xmlns:a16="http://schemas.microsoft.com/office/drawing/2014/main" id="{5CB775B8-1C0D-4536-A6A7-F38F9754713A}"/>
              </a:ext>
            </a:extLst>
          </p:cNvPr>
          <p:cNvSpPr>
            <a:spLocks noGrp="1"/>
          </p:cNvSpPr>
          <p:nvPr>
            <p:ph idx="1"/>
          </p:nvPr>
        </p:nvSpPr>
        <p:spPr>
          <a:xfrm>
            <a:off x="1701923" y="2564904"/>
            <a:ext cx="9782801" cy="4572000"/>
          </a:xfrm>
        </p:spPr>
        <p:txBody>
          <a:bodyPr>
            <a:normAutofit/>
          </a:bodyPr>
          <a:lstStyle/>
          <a:p>
            <a:pPr marL="0" indent="0">
              <a:buNone/>
            </a:pPr>
            <a:r>
              <a:rPr lang="en-US" sz="2400" dirty="0"/>
              <a:t>2007.a </a:t>
            </a:r>
            <a:r>
              <a:rPr lang="en-US" sz="2400" dirty="0" err="1"/>
              <a:t>uuris</a:t>
            </a:r>
            <a:r>
              <a:rPr lang="en-US" sz="2400" dirty="0"/>
              <a:t> </a:t>
            </a:r>
            <a:r>
              <a:rPr lang="en-US" sz="2400" dirty="0" err="1"/>
              <a:t>soomlane</a:t>
            </a:r>
            <a:r>
              <a:rPr lang="en-US" sz="2400" dirty="0"/>
              <a:t> </a:t>
            </a:r>
            <a:r>
              <a:rPr lang="en-US" sz="2400" dirty="0" err="1"/>
              <a:t>Mikkola</a:t>
            </a:r>
            <a:r>
              <a:rPr lang="en-US" sz="2400" dirty="0"/>
              <a:t> </a:t>
            </a:r>
            <a:r>
              <a:rPr lang="en-US" sz="2400" dirty="0" err="1"/>
              <a:t>plahvatusjõu</a:t>
            </a:r>
            <a:r>
              <a:rPr lang="en-US" sz="2400" dirty="0"/>
              <a:t> </a:t>
            </a:r>
            <a:r>
              <a:rPr lang="en-US" sz="2400" dirty="0" err="1"/>
              <a:t>treeningu</a:t>
            </a:r>
            <a:r>
              <a:rPr lang="en-US" sz="2400" dirty="0"/>
              <a:t> </a:t>
            </a:r>
            <a:r>
              <a:rPr lang="en-US" sz="2400" dirty="0" err="1"/>
              <a:t>mõju</a:t>
            </a:r>
            <a:r>
              <a:rPr lang="en-US" sz="2400" dirty="0"/>
              <a:t> </a:t>
            </a:r>
            <a:r>
              <a:rPr lang="en-US" sz="2400" dirty="0" err="1"/>
              <a:t>suusatajate</a:t>
            </a:r>
            <a:r>
              <a:rPr lang="en-US" sz="2400" dirty="0"/>
              <a:t> </a:t>
            </a:r>
            <a:r>
              <a:rPr lang="en-US" sz="2400" dirty="0" err="1"/>
              <a:t>vastupidavusnäitajatele</a:t>
            </a:r>
            <a:r>
              <a:rPr lang="en-US" sz="2400" dirty="0"/>
              <a:t>. </a:t>
            </a:r>
            <a:endParaRPr lang="et-EE" sz="2400" dirty="0"/>
          </a:p>
          <a:p>
            <a:pPr marL="0" indent="0">
              <a:buNone/>
            </a:pPr>
            <a:r>
              <a:rPr lang="en-US" sz="2400" dirty="0" err="1"/>
              <a:t>Katsegrupis</a:t>
            </a:r>
            <a:r>
              <a:rPr lang="en-US" sz="2400" dirty="0"/>
              <a:t> </a:t>
            </a:r>
            <a:r>
              <a:rPr lang="en-US" sz="2400" b="1" dirty="0" err="1">
                <a:solidFill>
                  <a:srgbClr val="FF0000"/>
                </a:solidFill>
              </a:rPr>
              <a:t>asendati</a:t>
            </a:r>
            <a:r>
              <a:rPr lang="en-US" sz="2400" b="1" dirty="0">
                <a:solidFill>
                  <a:srgbClr val="FF0000"/>
                </a:solidFill>
              </a:rPr>
              <a:t> 27% </a:t>
            </a:r>
            <a:r>
              <a:rPr lang="en-US" sz="2400" b="1" dirty="0" err="1">
                <a:solidFill>
                  <a:srgbClr val="FF0000"/>
                </a:solidFill>
              </a:rPr>
              <a:t>vastupidavuslikest</a:t>
            </a:r>
            <a:r>
              <a:rPr lang="en-US" sz="2400" b="1" dirty="0">
                <a:solidFill>
                  <a:srgbClr val="FF0000"/>
                </a:solidFill>
              </a:rPr>
              <a:t> </a:t>
            </a:r>
            <a:r>
              <a:rPr lang="en-US" sz="2400" b="1" dirty="0" err="1">
                <a:solidFill>
                  <a:srgbClr val="FF0000"/>
                </a:solidFill>
              </a:rPr>
              <a:t>treeningutest</a:t>
            </a:r>
            <a:r>
              <a:rPr lang="en-US" sz="2400" b="1" dirty="0">
                <a:solidFill>
                  <a:srgbClr val="FF0000"/>
                </a:solidFill>
              </a:rPr>
              <a:t> </a:t>
            </a:r>
            <a:r>
              <a:rPr lang="en-US" sz="2400" b="1" dirty="0" err="1">
                <a:solidFill>
                  <a:srgbClr val="FF0000"/>
                </a:solidFill>
              </a:rPr>
              <a:t>plahvatusliku</a:t>
            </a:r>
            <a:r>
              <a:rPr lang="en-US" sz="2400" b="1" dirty="0">
                <a:solidFill>
                  <a:srgbClr val="FF0000"/>
                </a:solidFill>
              </a:rPr>
              <a:t> </a:t>
            </a:r>
            <a:r>
              <a:rPr lang="en-US" sz="2400" b="1" dirty="0" err="1">
                <a:solidFill>
                  <a:srgbClr val="FF0000"/>
                </a:solidFill>
              </a:rPr>
              <a:t>jõutreeninguga</a:t>
            </a:r>
            <a:r>
              <a:rPr lang="en-US" sz="2400" dirty="0"/>
              <a:t> </a:t>
            </a:r>
            <a:r>
              <a:rPr lang="en-US" sz="2400" dirty="0" err="1"/>
              <a:t>ning</a:t>
            </a:r>
            <a:r>
              <a:rPr lang="en-US" sz="2400" dirty="0"/>
              <a:t> </a:t>
            </a:r>
            <a:r>
              <a:rPr lang="en-US" sz="2400" dirty="0" err="1"/>
              <a:t>leiti</a:t>
            </a:r>
            <a:r>
              <a:rPr lang="en-US" sz="2400" dirty="0"/>
              <a:t>, </a:t>
            </a:r>
            <a:r>
              <a:rPr lang="en-US" sz="2400" b="1" dirty="0"/>
              <a:t>et see </a:t>
            </a:r>
            <a:r>
              <a:rPr lang="en-US" sz="2400" b="1" dirty="0" err="1">
                <a:solidFill>
                  <a:srgbClr val="FF0000"/>
                </a:solidFill>
              </a:rPr>
              <a:t>ei</a:t>
            </a:r>
            <a:r>
              <a:rPr lang="en-US" sz="2400" b="1" dirty="0">
                <a:solidFill>
                  <a:srgbClr val="FF0000"/>
                </a:solidFill>
              </a:rPr>
              <a:t> </a:t>
            </a:r>
            <a:r>
              <a:rPr lang="en-US" sz="2400" b="1" dirty="0" err="1">
                <a:solidFill>
                  <a:srgbClr val="FF0000"/>
                </a:solidFill>
              </a:rPr>
              <a:t>mõjutanud</a:t>
            </a:r>
            <a:r>
              <a:rPr lang="en-US" sz="2400" b="1" dirty="0">
                <a:solidFill>
                  <a:srgbClr val="FF0000"/>
                </a:solidFill>
              </a:rPr>
              <a:t> </a:t>
            </a:r>
            <a:r>
              <a:rPr lang="en-US" sz="2400" b="1" dirty="0" err="1">
                <a:solidFill>
                  <a:srgbClr val="FF0000"/>
                </a:solidFill>
              </a:rPr>
              <a:t>sportlaste</a:t>
            </a:r>
            <a:r>
              <a:rPr lang="en-US" sz="2400" b="1" dirty="0">
                <a:solidFill>
                  <a:srgbClr val="FF0000"/>
                </a:solidFill>
              </a:rPr>
              <a:t> </a:t>
            </a:r>
            <a:r>
              <a:rPr lang="en-US" sz="2400" b="1" dirty="0" err="1">
                <a:solidFill>
                  <a:srgbClr val="FF0000"/>
                </a:solidFill>
              </a:rPr>
              <a:t>maksimaalset</a:t>
            </a:r>
            <a:r>
              <a:rPr lang="en-US" sz="2400" b="1" dirty="0">
                <a:solidFill>
                  <a:srgbClr val="FF0000"/>
                </a:solidFill>
              </a:rPr>
              <a:t> </a:t>
            </a:r>
            <a:r>
              <a:rPr lang="en-US" sz="2400" b="1" dirty="0" err="1">
                <a:solidFill>
                  <a:srgbClr val="FF0000"/>
                </a:solidFill>
              </a:rPr>
              <a:t>aeroobset</a:t>
            </a:r>
            <a:r>
              <a:rPr lang="en-US" sz="2400" b="1" dirty="0">
                <a:solidFill>
                  <a:srgbClr val="FF0000"/>
                </a:solidFill>
              </a:rPr>
              <a:t> </a:t>
            </a:r>
            <a:r>
              <a:rPr lang="en-US" sz="2400" b="1" dirty="0" err="1">
                <a:solidFill>
                  <a:srgbClr val="FF0000"/>
                </a:solidFill>
              </a:rPr>
              <a:t>võimekust</a:t>
            </a:r>
            <a:r>
              <a:rPr lang="en-US" sz="2400" b="1" dirty="0"/>
              <a:t>, </a:t>
            </a:r>
            <a:r>
              <a:rPr lang="en-US" sz="2400" b="1" dirty="0" err="1"/>
              <a:t>kuid</a:t>
            </a:r>
            <a:r>
              <a:rPr lang="en-US" sz="2400" b="1" dirty="0"/>
              <a:t> </a:t>
            </a:r>
            <a:r>
              <a:rPr lang="en-US" sz="2400" b="1" dirty="0" err="1"/>
              <a:t>paranesid</a:t>
            </a:r>
            <a:r>
              <a:rPr lang="en-US" sz="2400" b="1" dirty="0"/>
              <a:t> </a:t>
            </a:r>
            <a:r>
              <a:rPr lang="en-US" sz="2400" b="1" dirty="0" err="1"/>
              <a:t>võimsusnäitajad</a:t>
            </a:r>
            <a:r>
              <a:rPr lang="en-US" sz="2400" b="1" dirty="0"/>
              <a:t> </a:t>
            </a:r>
            <a:r>
              <a:rPr lang="en-US" sz="2400" b="1" dirty="0" err="1"/>
              <a:t>eelkõige</a:t>
            </a:r>
            <a:r>
              <a:rPr lang="en-US" sz="2400" b="1" dirty="0"/>
              <a:t> </a:t>
            </a:r>
            <a:r>
              <a:rPr lang="en-US" sz="2400" b="1" dirty="0" err="1"/>
              <a:t>jalalihaste</a:t>
            </a:r>
            <a:r>
              <a:rPr lang="en-US" sz="2400" b="1" dirty="0"/>
              <a:t> </a:t>
            </a:r>
            <a:r>
              <a:rPr lang="en-US" sz="2400" b="1" dirty="0" err="1"/>
              <a:t>neuromuskulatoorse</a:t>
            </a:r>
            <a:r>
              <a:rPr lang="et-EE" sz="2400" b="1" dirty="0"/>
              <a:t>te</a:t>
            </a:r>
            <a:r>
              <a:rPr lang="en-US" sz="2400" b="1" dirty="0"/>
              <a:t> </a:t>
            </a:r>
            <a:r>
              <a:rPr lang="en-US" sz="2400" b="1" dirty="0" err="1"/>
              <a:t>näitajate</a:t>
            </a:r>
            <a:r>
              <a:rPr lang="en-US" sz="2400" b="1" dirty="0"/>
              <a:t> </a:t>
            </a:r>
            <a:r>
              <a:rPr lang="en-US" sz="2400" b="1" dirty="0" err="1"/>
              <a:t>paranemise</a:t>
            </a:r>
            <a:r>
              <a:rPr lang="en-US" sz="2400" b="1" dirty="0"/>
              <a:t> </a:t>
            </a:r>
            <a:r>
              <a:rPr lang="en-US" sz="2400" b="1" dirty="0" err="1"/>
              <a:t>näol</a:t>
            </a:r>
            <a:r>
              <a:rPr lang="en-US" sz="2400" b="1" dirty="0"/>
              <a:t>. </a:t>
            </a:r>
            <a:br>
              <a:rPr lang="et-EE" sz="2400" b="1" dirty="0"/>
            </a:br>
            <a:r>
              <a:rPr lang="en-US" sz="2400" dirty="0" err="1"/>
              <a:t>Lisaks</a:t>
            </a:r>
            <a:r>
              <a:rPr lang="en-US" sz="2400" dirty="0"/>
              <a:t> </a:t>
            </a:r>
            <a:r>
              <a:rPr lang="en-US" sz="2400" dirty="0" err="1"/>
              <a:t>paranes</a:t>
            </a:r>
            <a:r>
              <a:rPr lang="en-US" sz="2400" dirty="0"/>
              <a:t> </a:t>
            </a:r>
            <a:r>
              <a:rPr lang="en-US" sz="2400" dirty="0" err="1"/>
              <a:t>spordispetsiifiline</a:t>
            </a:r>
            <a:r>
              <a:rPr lang="en-US" sz="2400" dirty="0"/>
              <a:t> </a:t>
            </a:r>
            <a:r>
              <a:rPr lang="en-US" sz="2400" dirty="0" err="1"/>
              <a:t>ökonoomsus</a:t>
            </a:r>
            <a:r>
              <a:rPr lang="en-US" sz="2400" dirty="0"/>
              <a:t>. </a:t>
            </a:r>
          </a:p>
        </p:txBody>
      </p:sp>
    </p:spTree>
    <p:extLst>
      <p:ext uri="{BB962C8B-B14F-4D97-AF65-F5344CB8AC3E}">
        <p14:creationId xmlns:p14="http://schemas.microsoft.com/office/powerpoint/2010/main" val="3915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B640-77F8-4ECF-9146-06798972B93C}"/>
              </a:ext>
            </a:extLst>
          </p:cNvPr>
          <p:cNvSpPr>
            <a:spLocks noGrp="1"/>
          </p:cNvSpPr>
          <p:nvPr>
            <p:ph type="title"/>
          </p:nvPr>
        </p:nvSpPr>
        <p:spPr/>
        <p:txBody>
          <a:bodyPr>
            <a:normAutofit fontScale="90000"/>
          </a:bodyPr>
          <a:lstStyle/>
          <a:p>
            <a:r>
              <a:rPr lang="en-US" sz="1600" dirty="0" err="1"/>
              <a:t>Nesser</a:t>
            </a:r>
            <a:r>
              <a:rPr lang="en-US" sz="1600" dirty="0"/>
              <a:t> TW, Chen S, </a:t>
            </a:r>
            <a:r>
              <a:rPr lang="en-US" sz="1600" dirty="0" err="1"/>
              <a:t>Serfass</a:t>
            </a:r>
            <a:r>
              <a:rPr lang="en-US" sz="1600" dirty="0"/>
              <a:t> RC, Gaskill SE. </a:t>
            </a:r>
            <a:br>
              <a:rPr lang="et-EE" sz="1600" dirty="0"/>
            </a:br>
            <a:r>
              <a:rPr lang="en-US" sz="2700" b="1" dirty="0"/>
              <a:t>Development of upper body power in junior cross-country skiers</a:t>
            </a:r>
            <a:br>
              <a:rPr lang="et-EE" sz="1600" dirty="0"/>
            </a:br>
            <a:r>
              <a:rPr lang="en-US" sz="1600" dirty="0"/>
              <a:t>Journal of Strength and Conditioning Research 2004; 18(1):</a:t>
            </a:r>
            <a:r>
              <a:rPr lang="et-EE" sz="1600" dirty="0"/>
              <a:t>63-71</a:t>
            </a:r>
            <a:br>
              <a:rPr lang="et-EE" sz="1600" dirty="0"/>
            </a:br>
            <a:r>
              <a:rPr lang="en-US" sz="1600" u="sng" dirty="0">
                <a:hlinkClick r:id="rId2"/>
              </a:rPr>
              <a:t>https://www.ncbi.nlm.nih.gov/pubmed/14971981</a:t>
            </a:r>
            <a:endParaRPr lang="en-US" sz="1600" dirty="0"/>
          </a:p>
        </p:txBody>
      </p:sp>
      <p:sp>
        <p:nvSpPr>
          <p:cNvPr id="3" name="Content Placeholder 2">
            <a:extLst>
              <a:ext uri="{FF2B5EF4-FFF2-40B4-BE49-F238E27FC236}">
                <a16:creationId xmlns:a16="http://schemas.microsoft.com/office/drawing/2014/main" id="{16FBD69E-CCBA-4B89-8724-48B0A09B4399}"/>
              </a:ext>
            </a:extLst>
          </p:cNvPr>
          <p:cNvSpPr>
            <a:spLocks noGrp="1"/>
          </p:cNvSpPr>
          <p:nvPr>
            <p:ph idx="1"/>
          </p:nvPr>
        </p:nvSpPr>
        <p:spPr>
          <a:xfrm>
            <a:off x="1606175" y="1772816"/>
            <a:ext cx="9782801" cy="4572000"/>
          </a:xfrm>
        </p:spPr>
        <p:txBody>
          <a:bodyPr>
            <a:normAutofit/>
          </a:bodyPr>
          <a:lstStyle/>
          <a:p>
            <a:pPr marL="0" indent="0">
              <a:buNone/>
            </a:pPr>
            <a:r>
              <a:rPr lang="et-EE" sz="2400" dirty="0"/>
              <a:t>2004.a uurisid </a:t>
            </a:r>
            <a:r>
              <a:rPr lang="et-EE" sz="2400" dirty="0" err="1"/>
              <a:t>Nesser</a:t>
            </a:r>
            <a:r>
              <a:rPr lang="et-EE" sz="2400" dirty="0"/>
              <a:t> jt võimsuse arendamist juuniorite vanuses murdmaasuusatajatel. </a:t>
            </a:r>
          </a:p>
          <a:p>
            <a:pPr marL="0" indent="0">
              <a:buNone/>
            </a:pPr>
            <a:r>
              <a:rPr lang="et-EE" sz="2400" dirty="0"/>
              <a:t>Nad võrdlesid raskustega jõutreeningu, ringmeetodil jõutreeningu, rullkelgu ning suusaerialase jõutreeningu mõju ülakeha võimsuse arendamisel </a:t>
            </a:r>
            <a:r>
              <a:rPr lang="et-EE" sz="2400" b="1" dirty="0"/>
              <a:t>ning leidsid, et </a:t>
            </a:r>
            <a:r>
              <a:rPr lang="et-EE" sz="2400" b="1" dirty="0">
                <a:solidFill>
                  <a:srgbClr val="FF0000"/>
                </a:solidFill>
              </a:rPr>
              <a:t>ainult rullkelgu katserühm parandas kontrollgrupiga võrreldes selgelt paremad ülakeha võimsuse ja jõunäitajad. </a:t>
            </a:r>
          </a:p>
          <a:p>
            <a:pPr marL="0" indent="0">
              <a:buNone/>
            </a:pPr>
            <a:r>
              <a:rPr lang="et-EE" sz="2400" b="1" dirty="0"/>
              <a:t>Andmed näitasid, et 5-12 kordusega rullkelgu seeriad on võimsuse arendamisel kõige efektiivsemad</a:t>
            </a:r>
            <a:r>
              <a:rPr lang="et-EE" sz="2400" dirty="0"/>
              <a:t>. </a:t>
            </a:r>
            <a:br>
              <a:rPr lang="et-EE" sz="2400" dirty="0"/>
            </a:br>
            <a:br>
              <a:rPr lang="et-EE" sz="2400" dirty="0"/>
            </a:br>
            <a:r>
              <a:rPr lang="et-EE" sz="2400" dirty="0"/>
              <a:t>Lisaks kinnitasid testi tulemuste praktilist väärtust ka </a:t>
            </a:r>
            <a:br>
              <a:rPr lang="et-EE" sz="2400" dirty="0"/>
            </a:br>
            <a:r>
              <a:rPr lang="et-EE" sz="2400" b="1" dirty="0"/>
              <a:t>oluline seos jõunäitajate tõusu ning võistlustulemuste vahel.</a:t>
            </a:r>
            <a:endParaRPr lang="en-US" sz="2400" b="1" dirty="0"/>
          </a:p>
        </p:txBody>
      </p:sp>
    </p:spTree>
    <p:extLst>
      <p:ext uri="{BB962C8B-B14F-4D97-AF65-F5344CB8AC3E}">
        <p14:creationId xmlns:p14="http://schemas.microsoft.com/office/powerpoint/2010/main" val="347517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5CEC-4F76-45E5-97ED-3691E9466899}"/>
              </a:ext>
            </a:extLst>
          </p:cNvPr>
          <p:cNvSpPr>
            <a:spLocks noGrp="1"/>
          </p:cNvSpPr>
          <p:nvPr>
            <p:ph type="title"/>
          </p:nvPr>
        </p:nvSpPr>
        <p:spPr>
          <a:xfrm>
            <a:off x="1557908" y="390028"/>
            <a:ext cx="9782801" cy="1239837"/>
          </a:xfrm>
        </p:spPr>
        <p:txBody>
          <a:bodyPr>
            <a:normAutofit fontScale="90000"/>
          </a:bodyPr>
          <a:lstStyle/>
          <a:p>
            <a:r>
              <a:rPr lang="en-US" sz="1600" dirty="0"/>
              <a:t>Hoff J, Gran A, </a:t>
            </a:r>
            <a:r>
              <a:rPr lang="en-US" sz="1600" dirty="0" err="1"/>
              <a:t>Helgerud</a:t>
            </a:r>
            <a:r>
              <a:rPr lang="en-US" sz="1600" dirty="0"/>
              <a:t> J. </a:t>
            </a:r>
            <a:br>
              <a:rPr lang="et-EE" sz="1600" dirty="0"/>
            </a:br>
            <a:r>
              <a:rPr lang="en-US" sz="3100" b="1" dirty="0"/>
              <a:t>Maximal strength training improves aerobic endurance performance</a:t>
            </a:r>
            <a:br>
              <a:rPr lang="et-EE" sz="3100" b="1" dirty="0"/>
            </a:br>
            <a:r>
              <a:rPr lang="en-US" sz="1600" dirty="0"/>
              <a:t>Scandinavian journal of Medicine &amp; Science in Sports 2002; 12(5): 288-195</a:t>
            </a:r>
            <a:br>
              <a:rPr lang="en-US" sz="1600" dirty="0"/>
            </a:br>
            <a:r>
              <a:rPr lang="en-US" sz="1300" u="sng" dirty="0">
                <a:hlinkClick r:id="rId2"/>
              </a:rPr>
              <a:t>https://www.ncbi.nlm.nih.gov/pubmed/12383074</a:t>
            </a:r>
            <a:r>
              <a:rPr lang="en-US" sz="1600" dirty="0"/>
              <a:t>	</a:t>
            </a:r>
          </a:p>
        </p:txBody>
      </p:sp>
      <p:sp>
        <p:nvSpPr>
          <p:cNvPr id="3" name="Content Placeholder 2">
            <a:extLst>
              <a:ext uri="{FF2B5EF4-FFF2-40B4-BE49-F238E27FC236}">
                <a16:creationId xmlns:a16="http://schemas.microsoft.com/office/drawing/2014/main" id="{C816119A-AC22-4821-B744-1709A767EA44}"/>
              </a:ext>
            </a:extLst>
          </p:cNvPr>
          <p:cNvSpPr>
            <a:spLocks noGrp="1"/>
          </p:cNvSpPr>
          <p:nvPr>
            <p:ph idx="1"/>
          </p:nvPr>
        </p:nvSpPr>
        <p:spPr>
          <a:xfrm>
            <a:off x="1557908" y="1916832"/>
            <a:ext cx="9782801" cy="4572000"/>
          </a:xfrm>
        </p:spPr>
        <p:txBody>
          <a:bodyPr>
            <a:normAutofit fontScale="77500" lnSpcReduction="20000"/>
          </a:bodyPr>
          <a:lstStyle/>
          <a:p>
            <a:pPr marL="0" indent="0">
              <a:buNone/>
            </a:pPr>
            <a:r>
              <a:rPr lang="et-EE" dirty="0" err="1"/>
              <a:t>Hoff</a:t>
            </a:r>
            <a:r>
              <a:rPr lang="et-EE" dirty="0"/>
              <a:t> jõudis juba 2002.a järeldusele, et </a:t>
            </a:r>
            <a:r>
              <a:rPr lang="et-EE" b="1" dirty="0">
                <a:solidFill>
                  <a:srgbClr val="FF0000"/>
                </a:solidFill>
              </a:rPr>
              <a:t>maksimaaljõu treening parandab aeroobset vastupidavusvõimekust</a:t>
            </a:r>
            <a:r>
              <a:rPr lang="et-EE" dirty="0">
                <a:solidFill>
                  <a:srgbClr val="FF0000"/>
                </a:solidFill>
              </a:rPr>
              <a:t>.</a:t>
            </a:r>
            <a:br>
              <a:rPr lang="et-EE" dirty="0"/>
            </a:br>
            <a:br>
              <a:rPr lang="et-EE" dirty="0"/>
            </a:br>
            <a:r>
              <a:rPr lang="et-EE" dirty="0"/>
              <a:t>Tema uuringu eesmärk oli leida vastupidavussportlastel seoseid maksimaaljõu treeningu ning lihaste </a:t>
            </a:r>
            <a:r>
              <a:rPr lang="et-EE" dirty="0" err="1"/>
              <a:t>neuromuskulaarsete</a:t>
            </a:r>
            <a:r>
              <a:rPr lang="et-EE" dirty="0"/>
              <a:t> adaptsioonide vahel. </a:t>
            </a:r>
            <a:br>
              <a:rPr lang="et-EE" dirty="0"/>
            </a:br>
            <a:r>
              <a:rPr lang="et-EE" dirty="0"/>
              <a:t>Tulemused näitasid, et ühe korduse maksimaaljõu näitajad suurenesid 40,3 (+/-4,5) kg kuni 44,3 (+/- 4,9k) kg-ni.</a:t>
            </a:r>
            <a:br>
              <a:rPr lang="et-EE" dirty="0"/>
            </a:br>
            <a:br>
              <a:rPr lang="et-EE" dirty="0"/>
            </a:br>
            <a:r>
              <a:rPr lang="et-EE" dirty="0" err="1"/>
              <a:t>Submaksimaalsetel</a:t>
            </a:r>
            <a:r>
              <a:rPr lang="et-EE" dirty="0"/>
              <a:t> koormustel langes tipp-võimsuse rakendamiseni kuluv aeg (</a:t>
            </a:r>
            <a:r>
              <a:rPr lang="et-EE" dirty="0" err="1"/>
              <a:t>time</a:t>
            </a:r>
            <a:r>
              <a:rPr lang="et-EE" dirty="0"/>
              <a:t> </a:t>
            </a:r>
            <a:r>
              <a:rPr lang="et-EE" dirty="0" err="1"/>
              <a:t>to</a:t>
            </a:r>
            <a:r>
              <a:rPr lang="et-EE" dirty="0"/>
              <a:t> </a:t>
            </a:r>
            <a:r>
              <a:rPr lang="et-EE" dirty="0" err="1"/>
              <a:t>peak</a:t>
            </a:r>
            <a:r>
              <a:rPr lang="et-EE" dirty="0"/>
              <a:t> </a:t>
            </a:r>
            <a:r>
              <a:rPr lang="et-EE" dirty="0" err="1"/>
              <a:t>force</a:t>
            </a:r>
            <a:r>
              <a:rPr lang="et-EE" dirty="0"/>
              <a:t>) 50-60% ning paaristõuke </a:t>
            </a:r>
            <a:r>
              <a:rPr lang="et-EE" dirty="0" err="1"/>
              <a:t>ergomeetril</a:t>
            </a:r>
            <a:r>
              <a:rPr lang="et-EE" dirty="0"/>
              <a:t> paranes suutlikkuseni sõidetav aeg üle 20%, 6:49s kuni 10:18s. </a:t>
            </a:r>
            <a:br>
              <a:rPr lang="et-EE" dirty="0"/>
            </a:br>
            <a:r>
              <a:rPr lang="et-EE" dirty="0"/>
              <a:t>Samuti paranes oluliselt ka töö ökonoomsus.  </a:t>
            </a:r>
          </a:p>
          <a:p>
            <a:pPr marL="0" indent="0">
              <a:buNone/>
            </a:pPr>
            <a:r>
              <a:rPr lang="et-EE" b="1" dirty="0"/>
              <a:t>Kokkuvõtvalt tõdes </a:t>
            </a:r>
            <a:r>
              <a:rPr lang="et-EE" b="1" dirty="0" err="1"/>
              <a:t>Hoff</a:t>
            </a:r>
            <a:r>
              <a:rPr lang="et-EE" b="1" dirty="0"/>
              <a:t>, et </a:t>
            </a:r>
            <a:r>
              <a:rPr lang="et-EE" b="1" dirty="0" err="1"/>
              <a:t>neuromuskulaarstele</a:t>
            </a:r>
            <a:r>
              <a:rPr lang="et-EE" b="1" dirty="0"/>
              <a:t> adaptsioonidele keskenduv </a:t>
            </a:r>
            <a:r>
              <a:rPr lang="et-EE" b="1" dirty="0" err="1"/>
              <a:t>maksimaaljõutreening</a:t>
            </a:r>
            <a:r>
              <a:rPr lang="et-EE" b="1" dirty="0"/>
              <a:t> parandab jõudu, eriti „</a:t>
            </a:r>
            <a:r>
              <a:rPr lang="et-EE" b="1" i="1" dirty="0" err="1"/>
              <a:t>rate</a:t>
            </a:r>
            <a:r>
              <a:rPr lang="et-EE" b="1" i="1" dirty="0"/>
              <a:t> of </a:t>
            </a:r>
            <a:r>
              <a:rPr lang="et-EE" b="1" i="1" dirty="0" err="1"/>
              <a:t>force</a:t>
            </a:r>
            <a:r>
              <a:rPr lang="et-EE" b="1" i="1" dirty="0"/>
              <a:t> </a:t>
            </a:r>
            <a:r>
              <a:rPr lang="et-EE" b="1" i="1" dirty="0" err="1"/>
              <a:t>development</a:t>
            </a:r>
            <a:r>
              <a:rPr lang="et-EE" b="1" i="1" dirty="0"/>
              <a:t>“</a:t>
            </a:r>
            <a:r>
              <a:rPr lang="et-EE" b="1" dirty="0"/>
              <a:t> ning parandab aeroobset vastupidavust läbi paranenud töö ökonoomsuse.</a:t>
            </a:r>
            <a:endParaRPr lang="en-US" b="1" dirty="0"/>
          </a:p>
          <a:p>
            <a:endParaRPr lang="en-US" dirty="0"/>
          </a:p>
        </p:txBody>
      </p:sp>
    </p:spTree>
    <p:extLst>
      <p:ext uri="{BB962C8B-B14F-4D97-AF65-F5344CB8AC3E}">
        <p14:creationId xmlns:p14="http://schemas.microsoft.com/office/powerpoint/2010/main" val="353342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1FC1-23A8-45DC-9684-0CD6E4387D23}"/>
              </a:ext>
            </a:extLst>
          </p:cNvPr>
          <p:cNvSpPr>
            <a:spLocks noGrp="1"/>
          </p:cNvSpPr>
          <p:nvPr>
            <p:ph type="title"/>
          </p:nvPr>
        </p:nvSpPr>
        <p:spPr>
          <a:xfrm>
            <a:off x="1341884" y="4869160"/>
            <a:ext cx="10350972" cy="1311845"/>
          </a:xfrm>
        </p:spPr>
        <p:txBody>
          <a:bodyPr>
            <a:normAutofit fontScale="90000"/>
          </a:bodyPr>
          <a:lstStyle/>
          <a:p>
            <a:pPr algn="ctr"/>
            <a:r>
              <a:rPr lang="et-EE" sz="4400" b="1" dirty="0"/>
              <a:t>PAARISTÕUGETE MIINUSED?</a:t>
            </a:r>
            <a:br>
              <a:rPr lang="et-EE" b="1" dirty="0"/>
            </a:br>
            <a:br>
              <a:rPr lang="et-EE" b="1" dirty="0"/>
            </a:br>
            <a:br>
              <a:rPr lang="en-US" b="1" dirty="0"/>
            </a:br>
            <a:br>
              <a:rPr lang="et-EE" b="1" dirty="0"/>
            </a:br>
            <a:endParaRPr lang="en-US" b="1" dirty="0"/>
          </a:p>
        </p:txBody>
      </p:sp>
      <p:sp>
        <p:nvSpPr>
          <p:cNvPr id="5" name="Title 1">
            <a:extLst>
              <a:ext uri="{FF2B5EF4-FFF2-40B4-BE49-F238E27FC236}">
                <a16:creationId xmlns:a16="http://schemas.microsoft.com/office/drawing/2014/main" id="{AFA84B8E-4A5C-4785-B40C-7D41030365B4}"/>
              </a:ext>
            </a:extLst>
          </p:cNvPr>
          <p:cNvSpPr txBox="1">
            <a:spLocks/>
          </p:cNvSpPr>
          <p:nvPr/>
        </p:nvSpPr>
        <p:spPr>
          <a:xfrm>
            <a:off x="5590356" y="1988840"/>
            <a:ext cx="9782801" cy="12398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t-EE" sz="13500" b="1" dirty="0"/>
              <a:t>4</a:t>
            </a:r>
            <a:endParaRPr lang="en-US" sz="13500" b="1" dirty="0"/>
          </a:p>
        </p:txBody>
      </p:sp>
    </p:spTree>
    <p:extLst>
      <p:ext uri="{BB962C8B-B14F-4D97-AF65-F5344CB8AC3E}">
        <p14:creationId xmlns:p14="http://schemas.microsoft.com/office/powerpoint/2010/main" val="55660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CB6DD-EEEC-4C97-97F7-15A7964E2FBF}"/>
              </a:ext>
            </a:extLst>
          </p:cNvPr>
          <p:cNvSpPr>
            <a:spLocks noGrp="1"/>
          </p:cNvSpPr>
          <p:nvPr>
            <p:ph type="title"/>
          </p:nvPr>
        </p:nvSpPr>
        <p:spPr>
          <a:xfrm>
            <a:off x="1571105" y="260648"/>
            <a:ext cx="9782801" cy="1239837"/>
          </a:xfrm>
        </p:spPr>
        <p:txBody>
          <a:bodyPr>
            <a:normAutofit fontScale="90000"/>
          </a:bodyPr>
          <a:lstStyle/>
          <a:p>
            <a:r>
              <a:rPr lang="en-US" sz="1400" dirty="0"/>
              <a:t>Pellegrini B, </a:t>
            </a:r>
            <a:r>
              <a:rPr lang="en-US" sz="1400" dirty="0" err="1"/>
              <a:t>Zoppirolli</a:t>
            </a:r>
            <a:r>
              <a:rPr lang="en-US" sz="1400" dirty="0"/>
              <a:t> C, </a:t>
            </a:r>
            <a:r>
              <a:rPr lang="en-US" sz="1400" dirty="0" err="1"/>
              <a:t>Bortolan</a:t>
            </a:r>
            <a:r>
              <a:rPr lang="en-US" sz="1400" dirty="0"/>
              <a:t> L, </a:t>
            </a:r>
            <a:r>
              <a:rPr lang="en-US" sz="1400" dirty="0" err="1"/>
              <a:t>Zamparo</a:t>
            </a:r>
            <a:r>
              <a:rPr lang="en-US" sz="1400" dirty="0"/>
              <a:t> P, </a:t>
            </a:r>
            <a:r>
              <a:rPr lang="en-US" sz="1400" dirty="0" err="1"/>
              <a:t>Schena</a:t>
            </a:r>
            <a:r>
              <a:rPr lang="en-US" sz="1400" dirty="0"/>
              <a:t> F. </a:t>
            </a:r>
            <a:br>
              <a:rPr lang="et-EE" sz="1400" dirty="0"/>
            </a:br>
            <a:r>
              <a:rPr lang="en-US" sz="2700" b="1" dirty="0"/>
              <a:t>Gait models and mechanical energy in three cross-country skiing techniques. </a:t>
            </a:r>
            <a:br>
              <a:rPr lang="et-EE" sz="1400" dirty="0"/>
            </a:br>
            <a:r>
              <a:rPr lang="en-US" sz="1400" dirty="0"/>
              <a:t>The Journal of Experimental Biology 2014; 217(Pt 21): 3910-3918 </a:t>
            </a:r>
            <a:br>
              <a:rPr lang="en-US" sz="1400" dirty="0"/>
            </a:br>
            <a:r>
              <a:rPr lang="en-US" sz="1400" u="sng" dirty="0">
                <a:hlinkClick r:id="rId2"/>
              </a:rPr>
              <a:t>https://www.ncbi.nlm.nih.gov/pubmed/25355851</a:t>
            </a:r>
            <a:r>
              <a:rPr lang="en-US" sz="1400" dirty="0"/>
              <a:t> </a:t>
            </a:r>
          </a:p>
        </p:txBody>
      </p:sp>
      <p:sp>
        <p:nvSpPr>
          <p:cNvPr id="3" name="Content Placeholder 2">
            <a:extLst>
              <a:ext uri="{FF2B5EF4-FFF2-40B4-BE49-F238E27FC236}">
                <a16:creationId xmlns:a16="http://schemas.microsoft.com/office/drawing/2014/main" id="{5F77F774-BE0C-4A85-8929-31D488BC818E}"/>
              </a:ext>
            </a:extLst>
          </p:cNvPr>
          <p:cNvSpPr>
            <a:spLocks noGrp="1"/>
          </p:cNvSpPr>
          <p:nvPr>
            <p:ph idx="1"/>
          </p:nvPr>
        </p:nvSpPr>
        <p:spPr>
          <a:xfrm>
            <a:off x="1589750" y="2046115"/>
            <a:ext cx="10441160" cy="4824536"/>
          </a:xfrm>
        </p:spPr>
        <p:txBody>
          <a:bodyPr>
            <a:normAutofit lnSpcReduction="10000"/>
          </a:bodyPr>
          <a:lstStyle/>
          <a:p>
            <a:pPr marL="0" indent="0" fontAlgn="base">
              <a:buNone/>
            </a:pPr>
            <a:r>
              <a:rPr lang="en-US" sz="2400" dirty="0"/>
              <a:t>Pellegrini B,  </a:t>
            </a:r>
            <a:r>
              <a:rPr lang="en-US" sz="2400" dirty="0" err="1"/>
              <a:t>analüüsis</a:t>
            </a:r>
            <a:r>
              <a:rPr lang="et-EE" sz="2400" dirty="0"/>
              <a:t> 2014.a</a:t>
            </a:r>
            <a:r>
              <a:rPr lang="en-US" sz="2400" dirty="0"/>
              <a:t> </a:t>
            </a:r>
            <a:r>
              <a:rPr lang="en-US" sz="2400" dirty="0" err="1"/>
              <a:t>kolme</a:t>
            </a:r>
            <a:r>
              <a:rPr lang="en-US" sz="2400" dirty="0"/>
              <a:t> </a:t>
            </a:r>
            <a:r>
              <a:rPr lang="en-US" sz="2400" dirty="0" err="1"/>
              <a:t>erineva</a:t>
            </a:r>
            <a:r>
              <a:rPr lang="en-US" sz="2400" dirty="0"/>
              <a:t> </a:t>
            </a:r>
            <a:r>
              <a:rPr lang="en-US" sz="2400" dirty="0" err="1"/>
              <a:t>klassikasõiduviisi</a:t>
            </a:r>
            <a:r>
              <a:rPr lang="en-US" sz="2400" dirty="0"/>
              <a:t> </a:t>
            </a:r>
            <a:r>
              <a:rPr lang="en-US" sz="2400" dirty="0" err="1"/>
              <a:t>liikumismudeleid</a:t>
            </a:r>
            <a:r>
              <a:rPr lang="en-US" sz="2400" dirty="0"/>
              <a:t> ja </a:t>
            </a:r>
            <a:r>
              <a:rPr lang="en-US" sz="2400" dirty="0" err="1"/>
              <a:t>energiakasutust</a:t>
            </a:r>
            <a:r>
              <a:rPr lang="et-EE" sz="2400" dirty="0"/>
              <a:t>.</a:t>
            </a:r>
          </a:p>
          <a:p>
            <a:pPr marL="0" indent="0" fontAlgn="base">
              <a:buNone/>
            </a:pPr>
            <a:r>
              <a:rPr lang="et-EE" sz="2400" dirty="0"/>
              <a:t>Ta </a:t>
            </a:r>
            <a:r>
              <a:rPr lang="et-EE" sz="2400" dirty="0" err="1"/>
              <a:t>leidsi</a:t>
            </a:r>
            <a:r>
              <a:rPr lang="et-EE" sz="2400" dirty="0"/>
              <a:t>,</a:t>
            </a:r>
            <a:r>
              <a:rPr lang="en-US" sz="2400" dirty="0"/>
              <a:t> et </a:t>
            </a:r>
            <a:r>
              <a:rPr lang="en-US" sz="2400" b="1" dirty="0" err="1"/>
              <a:t>paaristõukelist</a:t>
            </a:r>
            <a:r>
              <a:rPr lang="en-US" sz="2400" b="1" dirty="0"/>
              <a:t> </a:t>
            </a:r>
            <a:r>
              <a:rPr lang="en-US" sz="2400" b="1" dirty="0" err="1"/>
              <a:t>sõiduviisi</a:t>
            </a:r>
            <a:r>
              <a:rPr lang="en-US" sz="2400" b="1" dirty="0"/>
              <a:t> </a:t>
            </a:r>
            <a:r>
              <a:rPr lang="en-US" sz="2400" b="1" dirty="0" err="1"/>
              <a:t>kasutades</a:t>
            </a:r>
            <a:r>
              <a:rPr lang="en-US" sz="2400" b="1" dirty="0"/>
              <a:t> </a:t>
            </a:r>
            <a:r>
              <a:rPr lang="en-US" sz="2400" b="1" dirty="0" err="1"/>
              <a:t>tuleb</a:t>
            </a:r>
            <a:r>
              <a:rPr lang="en-US" sz="2400" b="1" dirty="0"/>
              <a:t> </a:t>
            </a:r>
            <a:r>
              <a:rPr lang="en-US" sz="2400" b="1" dirty="0" err="1"/>
              <a:t>maakülgetõmbe</a:t>
            </a:r>
            <a:r>
              <a:rPr lang="en-US" sz="2400" b="1" dirty="0"/>
              <a:t> </a:t>
            </a:r>
            <a:r>
              <a:rPr lang="en-US" sz="2400" b="1" dirty="0" err="1"/>
              <a:t>jõule</a:t>
            </a:r>
            <a:r>
              <a:rPr lang="en-US" sz="2400" b="1" dirty="0"/>
              <a:t> </a:t>
            </a:r>
            <a:r>
              <a:rPr lang="en-US" sz="2400" b="1" dirty="0" err="1"/>
              <a:t>vastutöötamiseks</a:t>
            </a:r>
            <a:r>
              <a:rPr lang="en-US" sz="2400" b="1" dirty="0"/>
              <a:t> </a:t>
            </a:r>
            <a:r>
              <a:rPr lang="en-US" sz="2400" b="1" dirty="0" err="1"/>
              <a:t>enim</a:t>
            </a:r>
            <a:r>
              <a:rPr lang="en-US" sz="2400" b="1" dirty="0"/>
              <a:t> </a:t>
            </a:r>
            <a:r>
              <a:rPr lang="en-US" sz="2400" b="1" dirty="0" err="1"/>
              <a:t>potentsiaalset</a:t>
            </a:r>
            <a:r>
              <a:rPr lang="en-US" sz="2400" b="1" dirty="0"/>
              <a:t> </a:t>
            </a:r>
            <a:r>
              <a:rPr lang="en-US" sz="2400" b="1" dirty="0" err="1"/>
              <a:t>energiat</a:t>
            </a:r>
            <a:r>
              <a:rPr lang="en-US" sz="2400" b="1" dirty="0"/>
              <a:t> </a:t>
            </a:r>
            <a:r>
              <a:rPr lang="en-US" sz="2400" b="1" dirty="0" err="1"/>
              <a:t>kulutada</a:t>
            </a:r>
            <a:r>
              <a:rPr lang="en-US" sz="2400" b="1" dirty="0"/>
              <a:t>. </a:t>
            </a:r>
            <a:endParaRPr lang="et-EE" sz="2400" dirty="0"/>
          </a:p>
          <a:p>
            <a:pPr marL="0" indent="0" fontAlgn="base">
              <a:buNone/>
            </a:pPr>
            <a:r>
              <a:rPr lang="en-US" sz="2400" dirty="0" err="1"/>
              <a:t>Selleks</a:t>
            </a:r>
            <a:r>
              <a:rPr lang="en-US" sz="2400" dirty="0"/>
              <a:t> </a:t>
            </a:r>
            <a:r>
              <a:rPr lang="en-US" sz="2400" dirty="0" err="1"/>
              <a:t>uuriti</a:t>
            </a:r>
            <a:r>
              <a:rPr lang="en-US" sz="2400" dirty="0"/>
              <a:t> </a:t>
            </a:r>
            <a:r>
              <a:rPr lang="en-US" sz="2400" dirty="0" err="1"/>
              <a:t>mehhaanilise</a:t>
            </a:r>
            <a:r>
              <a:rPr lang="en-US" sz="2400" dirty="0"/>
              <a:t> </a:t>
            </a:r>
            <a:r>
              <a:rPr lang="en-US" sz="2400" dirty="0" err="1"/>
              <a:t>energia</a:t>
            </a:r>
            <a:r>
              <a:rPr lang="en-US" sz="2400" dirty="0"/>
              <a:t> </a:t>
            </a:r>
            <a:r>
              <a:rPr lang="en-US" sz="2400" dirty="0" err="1"/>
              <a:t>muutusi</a:t>
            </a:r>
            <a:r>
              <a:rPr lang="en-US" sz="2400" dirty="0"/>
              <a:t> </a:t>
            </a:r>
            <a:r>
              <a:rPr lang="en-US" sz="2400" dirty="0" err="1"/>
              <a:t>keha</a:t>
            </a:r>
            <a:r>
              <a:rPr lang="en-US" sz="2400" dirty="0"/>
              <a:t> </a:t>
            </a:r>
            <a:r>
              <a:rPr lang="en-US" sz="2400" dirty="0" err="1"/>
              <a:t>massikeskme</a:t>
            </a:r>
            <a:r>
              <a:rPr lang="en-US" sz="2400" dirty="0"/>
              <a:t> </a:t>
            </a:r>
            <a:r>
              <a:rPr lang="en-US" sz="2400" dirty="0" err="1"/>
              <a:t>liikumisel</a:t>
            </a:r>
            <a:r>
              <a:rPr lang="en-US" sz="2400" dirty="0"/>
              <a:t>.  </a:t>
            </a:r>
            <a:r>
              <a:rPr lang="en-US" sz="2400" dirty="0" err="1"/>
              <a:t>Kineetilise</a:t>
            </a:r>
            <a:r>
              <a:rPr lang="en-US" sz="2400" dirty="0"/>
              <a:t> </a:t>
            </a:r>
            <a:r>
              <a:rPr lang="en-US" sz="2400" dirty="0" err="1"/>
              <a:t>energia</a:t>
            </a:r>
            <a:r>
              <a:rPr lang="en-US" sz="2400" dirty="0"/>
              <a:t> </a:t>
            </a:r>
            <a:r>
              <a:rPr lang="en-US" sz="2400" dirty="0" err="1"/>
              <a:t>muutusi</a:t>
            </a:r>
            <a:r>
              <a:rPr lang="en-US" sz="2400" dirty="0"/>
              <a:t> </a:t>
            </a:r>
            <a:r>
              <a:rPr lang="en-US" sz="2400" dirty="0" err="1"/>
              <a:t>kolme</a:t>
            </a:r>
            <a:r>
              <a:rPr lang="en-US" sz="2400" dirty="0"/>
              <a:t> </a:t>
            </a:r>
            <a:r>
              <a:rPr lang="en-US" sz="2400" dirty="0" err="1"/>
              <a:t>erineva</a:t>
            </a:r>
            <a:r>
              <a:rPr lang="en-US" sz="2400" dirty="0"/>
              <a:t> </a:t>
            </a:r>
            <a:r>
              <a:rPr lang="en-US" sz="2400" dirty="0" err="1"/>
              <a:t>klassikatehnika</a:t>
            </a:r>
            <a:r>
              <a:rPr lang="en-US" sz="2400" dirty="0"/>
              <a:t> </a:t>
            </a:r>
            <a:r>
              <a:rPr lang="en-US" sz="2400" dirty="0" err="1"/>
              <a:t>sõiduviiside</a:t>
            </a:r>
            <a:r>
              <a:rPr lang="en-US" sz="2400" dirty="0"/>
              <a:t> (</a:t>
            </a:r>
            <a:r>
              <a:rPr lang="en-US" sz="2400" dirty="0" err="1"/>
              <a:t>paaristõukeline</a:t>
            </a:r>
            <a:r>
              <a:rPr lang="en-US" sz="2400" dirty="0"/>
              <a:t>-, </a:t>
            </a:r>
            <a:r>
              <a:rPr lang="en-US" sz="2400" dirty="0" err="1"/>
              <a:t>vahelduvtõukeline</a:t>
            </a:r>
            <a:r>
              <a:rPr lang="en-US" sz="2400" dirty="0"/>
              <a:t>, </a:t>
            </a:r>
            <a:r>
              <a:rPr lang="en-US" sz="2400" dirty="0" err="1"/>
              <a:t>paaristõukeline</a:t>
            </a:r>
            <a:r>
              <a:rPr lang="en-US" sz="2400" dirty="0"/>
              <a:t> </a:t>
            </a:r>
            <a:r>
              <a:rPr lang="en-US" sz="2400" dirty="0" err="1"/>
              <a:t>ühesammuline</a:t>
            </a:r>
            <a:r>
              <a:rPr lang="en-US" sz="2400" dirty="0"/>
              <a:t>-) </a:t>
            </a:r>
            <a:r>
              <a:rPr lang="en-US" sz="2400" dirty="0" err="1"/>
              <a:t>vahel</a:t>
            </a:r>
            <a:r>
              <a:rPr lang="en-US" sz="2400" dirty="0"/>
              <a:t> </a:t>
            </a:r>
            <a:r>
              <a:rPr lang="en-US" sz="2400" dirty="0" err="1"/>
              <a:t>ei</a:t>
            </a:r>
            <a:r>
              <a:rPr lang="en-US" sz="2400" dirty="0"/>
              <a:t> </a:t>
            </a:r>
            <a:r>
              <a:rPr lang="en-US" sz="2400" dirty="0" err="1"/>
              <a:t>leitud</a:t>
            </a:r>
            <a:r>
              <a:rPr lang="en-US" sz="2400" dirty="0"/>
              <a:t>. </a:t>
            </a:r>
            <a:endParaRPr lang="et-EE" sz="2400" dirty="0"/>
          </a:p>
          <a:p>
            <a:pPr marL="0" indent="0" fontAlgn="base">
              <a:buNone/>
            </a:pPr>
            <a:r>
              <a:rPr lang="en-US" sz="2400" dirty="0" err="1"/>
              <a:t>Küll</a:t>
            </a:r>
            <a:r>
              <a:rPr lang="en-US" sz="2400" dirty="0"/>
              <a:t> </a:t>
            </a:r>
            <a:r>
              <a:rPr lang="en-US" sz="2400" dirty="0" err="1"/>
              <a:t>aga</a:t>
            </a:r>
            <a:r>
              <a:rPr lang="en-US" sz="2400" dirty="0"/>
              <a:t> </a:t>
            </a:r>
            <a:r>
              <a:rPr lang="en-US" sz="2400" dirty="0" err="1"/>
              <a:t>tuleb</a:t>
            </a:r>
            <a:r>
              <a:rPr lang="en-US" sz="2400" dirty="0"/>
              <a:t> </a:t>
            </a:r>
            <a:r>
              <a:rPr lang="en-US" sz="2400" dirty="0" err="1"/>
              <a:t>paaristõukelist</a:t>
            </a:r>
            <a:r>
              <a:rPr lang="en-US" sz="2400" dirty="0"/>
              <a:t> </a:t>
            </a:r>
            <a:r>
              <a:rPr lang="en-US" sz="2400" dirty="0" err="1"/>
              <a:t>sõiduviisi</a:t>
            </a:r>
            <a:r>
              <a:rPr lang="en-US" sz="2400" dirty="0"/>
              <a:t> </a:t>
            </a:r>
            <a:r>
              <a:rPr lang="en-US" sz="2400" b="1" dirty="0" err="1">
                <a:solidFill>
                  <a:srgbClr val="FF0000"/>
                </a:solidFill>
              </a:rPr>
              <a:t>kasutades</a:t>
            </a:r>
            <a:r>
              <a:rPr lang="en-US" sz="2400" b="1" dirty="0">
                <a:solidFill>
                  <a:srgbClr val="FF0000"/>
                </a:solidFill>
              </a:rPr>
              <a:t> </a:t>
            </a:r>
            <a:r>
              <a:rPr lang="en-US" sz="2400" b="1" dirty="0" err="1">
                <a:solidFill>
                  <a:srgbClr val="FF0000"/>
                </a:solidFill>
              </a:rPr>
              <a:t>enim</a:t>
            </a:r>
            <a:r>
              <a:rPr lang="en-US" sz="2400" b="1" dirty="0">
                <a:solidFill>
                  <a:srgbClr val="FF0000"/>
                </a:solidFill>
              </a:rPr>
              <a:t> </a:t>
            </a:r>
            <a:r>
              <a:rPr lang="en-US" sz="2400" b="1" dirty="0" err="1">
                <a:solidFill>
                  <a:srgbClr val="FF0000"/>
                </a:solidFill>
              </a:rPr>
              <a:t>hõõrdetakistust</a:t>
            </a:r>
            <a:r>
              <a:rPr lang="en-US" sz="2400" b="1" dirty="0">
                <a:solidFill>
                  <a:srgbClr val="FF0000"/>
                </a:solidFill>
              </a:rPr>
              <a:t> </a:t>
            </a:r>
            <a:r>
              <a:rPr lang="en-US" sz="2400" b="1" dirty="0" err="1">
                <a:solidFill>
                  <a:srgbClr val="FF0000"/>
                </a:solidFill>
              </a:rPr>
              <a:t>ületada</a:t>
            </a:r>
            <a:r>
              <a:rPr lang="en-US" sz="2400" dirty="0">
                <a:solidFill>
                  <a:srgbClr val="FF0000"/>
                </a:solidFill>
              </a:rPr>
              <a:t>.</a:t>
            </a:r>
            <a:r>
              <a:rPr lang="en-US" sz="2400" dirty="0"/>
              <a:t> </a:t>
            </a:r>
            <a:r>
              <a:rPr lang="en-US" sz="2400" dirty="0" err="1"/>
              <a:t>Töö</a:t>
            </a:r>
            <a:r>
              <a:rPr lang="en-US" sz="2400" dirty="0"/>
              <a:t>, mis </a:t>
            </a:r>
            <a:r>
              <a:rPr lang="en-US" sz="2400" dirty="0" err="1"/>
              <a:t>tuleb</a:t>
            </a:r>
            <a:r>
              <a:rPr lang="en-US" sz="2400" dirty="0"/>
              <a:t> </a:t>
            </a:r>
            <a:r>
              <a:rPr lang="en-US" sz="2400" dirty="0" err="1"/>
              <a:t>paaristõugetes</a:t>
            </a:r>
            <a:r>
              <a:rPr lang="en-US" sz="2400" dirty="0"/>
              <a:t> </a:t>
            </a:r>
            <a:r>
              <a:rPr lang="en-US" sz="2400" dirty="0" err="1"/>
              <a:t>hõõrdetakistuse</a:t>
            </a:r>
            <a:r>
              <a:rPr lang="en-US" sz="2400" dirty="0"/>
              <a:t> </a:t>
            </a:r>
            <a:r>
              <a:rPr lang="en-US" sz="2400" dirty="0" err="1"/>
              <a:t>ületamiseks</a:t>
            </a:r>
            <a:r>
              <a:rPr lang="en-US" sz="2400" dirty="0"/>
              <a:t> </a:t>
            </a:r>
            <a:r>
              <a:rPr lang="en-US" sz="2400" dirty="0" err="1"/>
              <a:t>teha</a:t>
            </a:r>
            <a:r>
              <a:rPr lang="en-US" sz="2400" dirty="0"/>
              <a:t> </a:t>
            </a:r>
            <a:r>
              <a:rPr lang="en-US" sz="2400" dirty="0" err="1"/>
              <a:t>hõlmas</a:t>
            </a:r>
            <a:r>
              <a:rPr lang="en-US" sz="2400" dirty="0"/>
              <a:t> </a:t>
            </a:r>
            <a:r>
              <a:rPr lang="en-US" sz="2400" dirty="0" err="1"/>
              <a:t>tervelt</a:t>
            </a:r>
            <a:r>
              <a:rPr lang="en-US" sz="2400" dirty="0"/>
              <a:t> 32,3% </a:t>
            </a:r>
            <a:r>
              <a:rPr lang="en-US" sz="2400" dirty="0" err="1"/>
              <a:t>kehavälisest</a:t>
            </a:r>
            <a:r>
              <a:rPr lang="en-US" sz="2400" dirty="0"/>
              <a:t> </a:t>
            </a:r>
            <a:r>
              <a:rPr lang="en-US" sz="2400" dirty="0" err="1"/>
              <a:t>mehhaanilisest</a:t>
            </a:r>
            <a:r>
              <a:rPr lang="en-US" sz="2400" dirty="0"/>
              <a:t> </a:t>
            </a:r>
            <a:r>
              <a:rPr lang="en-US" sz="2400" dirty="0" err="1"/>
              <a:t>tööst</a:t>
            </a:r>
            <a:r>
              <a:rPr lang="en-US" sz="2400" dirty="0"/>
              <a:t> </a:t>
            </a:r>
            <a:r>
              <a:rPr lang="en-US" sz="2400" dirty="0" err="1"/>
              <a:t>paaristõukelisel</a:t>
            </a:r>
            <a:r>
              <a:rPr lang="en-US" sz="2400" dirty="0"/>
              <a:t> </a:t>
            </a:r>
            <a:r>
              <a:rPr lang="en-US" sz="2400" dirty="0" err="1"/>
              <a:t>sõiduviisil</a:t>
            </a:r>
            <a:r>
              <a:rPr lang="en-US" sz="2400" dirty="0"/>
              <a:t> ja </a:t>
            </a:r>
            <a:r>
              <a:rPr lang="en-US" sz="2400" dirty="0" err="1"/>
              <a:t>vaid</a:t>
            </a:r>
            <a:r>
              <a:rPr lang="et-EE" sz="2400" dirty="0"/>
              <a:t> </a:t>
            </a:r>
            <a:r>
              <a:rPr lang="en-US" sz="2400" dirty="0"/>
              <a:t>17,8% </a:t>
            </a:r>
            <a:r>
              <a:rPr lang="en-US" sz="2400" dirty="0" err="1"/>
              <a:t>vahelduvtõukelisel</a:t>
            </a:r>
            <a:r>
              <a:rPr lang="en-US" sz="2400" dirty="0"/>
              <a:t>. </a:t>
            </a:r>
          </a:p>
          <a:p>
            <a:endParaRPr lang="en-US" sz="2400" dirty="0"/>
          </a:p>
        </p:txBody>
      </p:sp>
    </p:spTree>
    <p:extLst>
      <p:ext uri="{BB962C8B-B14F-4D97-AF65-F5344CB8AC3E}">
        <p14:creationId xmlns:p14="http://schemas.microsoft.com/office/powerpoint/2010/main" val="227650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1FC1-23A8-45DC-9684-0CD6E4387D23}"/>
              </a:ext>
            </a:extLst>
          </p:cNvPr>
          <p:cNvSpPr>
            <a:spLocks noGrp="1"/>
          </p:cNvSpPr>
          <p:nvPr>
            <p:ph type="title"/>
          </p:nvPr>
        </p:nvSpPr>
        <p:spPr>
          <a:xfrm>
            <a:off x="1413892" y="3717032"/>
            <a:ext cx="10350972" cy="1311845"/>
          </a:xfrm>
        </p:spPr>
        <p:txBody>
          <a:bodyPr>
            <a:normAutofit fontScale="90000"/>
          </a:bodyPr>
          <a:lstStyle/>
          <a:p>
            <a:pPr algn="ctr"/>
            <a:r>
              <a:rPr lang="et-EE" sz="4400" b="1" dirty="0"/>
              <a:t>MUUD HUVITAVAT</a:t>
            </a:r>
            <a:br>
              <a:rPr lang="en-US" b="1" dirty="0"/>
            </a:br>
            <a:br>
              <a:rPr lang="et-EE" b="1" dirty="0"/>
            </a:br>
            <a:endParaRPr lang="en-US" b="1" dirty="0"/>
          </a:p>
        </p:txBody>
      </p:sp>
      <p:sp>
        <p:nvSpPr>
          <p:cNvPr id="5" name="Title 1">
            <a:extLst>
              <a:ext uri="{FF2B5EF4-FFF2-40B4-BE49-F238E27FC236}">
                <a16:creationId xmlns:a16="http://schemas.microsoft.com/office/drawing/2014/main" id="{AFA84B8E-4A5C-4785-B40C-7D41030365B4}"/>
              </a:ext>
            </a:extLst>
          </p:cNvPr>
          <p:cNvSpPr txBox="1">
            <a:spLocks/>
          </p:cNvSpPr>
          <p:nvPr/>
        </p:nvSpPr>
        <p:spPr>
          <a:xfrm>
            <a:off x="5590356" y="1988840"/>
            <a:ext cx="9782801" cy="12398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t-EE" sz="13500" b="1" dirty="0"/>
              <a:t>5</a:t>
            </a:r>
            <a:endParaRPr lang="en-US" sz="13500" b="1" dirty="0"/>
          </a:p>
        </p:txBody>
      </p:sp>
    </p:spTree>
    <p:extLst>
      <p:ext uri="{BB962C8B-B14F-4D97-AF65-F5344CB8AC3E}">
        <p14:creationId xmlns:p14="http://schemas.microsoft.com/office/powerpoint/2010/main" val="248499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3EC6-0B51-4252-915F-FF31211D7C23}"/>
              </a:ext>
            </a:extLst>
          </p:cNvPr>
          <p:cNvSpPr>
            <a:spLocks noGrp="1"/>
          </p:cNvSpPr>
          <p:nvPr>
            <p:ph type="title"/>
          </p:nvPr>
        </p:nvSpPr>
        <p:spPr>
          <a:xfrm>
            <a:off x="1557908" y="404664"/>
            <a:ext cx="10117600" cy="1239837"/>
          </a:xfrm>
        </p:spPr>
        <p:txBody>
          <a:bodyPr>
            <a:noAutofit/>
          </a:bodyPr>
          <a:lstStyle/>
          <a:p>
            <a:r>
              <a:rPr lang="en-US" sz="1400" dirty="0"/>
              <a:t>Fabre N, </a:t>
            </a:r>
            <a:r>
              <a:rPr lang="en-US" sz="1400" dirty="0" err="1"/>
              <a:t>Balesteri</a:t>
            </a:r>
            <a:r>
              <a:rPr lang="en-US" sz="1400" dirty="0"/>
              <a:t> F, </a:t>
            </a:r>
            <a:r>
              <a:rPr lang="en-US" sz="1400" dirty="0" err="1"/>
              <a:t>Leonardi</a:t>
            </a:r>
            <a:r>
              <a:rPr lang="en-US" sz="1400" dirty="0"/>
              <a:t> A, </a:t>
            </a:r>
            <a:r>
              <a:rPr lang="en-US" sz="1400" dirty="0" err="1"/>
              <a:t>Schena</a:t>
            </a:r>
            <a:r>
              <a:rPr lang="en-US" sz="1400" dirty="0"/>
              <a:t> F. </a:t>
            </a:r>
            <a:br>
              <a:rPr lang="et-EE" sz="1400" dirty="0"/>
            </a:br>
            <a:r>
              <a:rPr lang="en-US" sz="2400" b="1" dirty="0"/>
              <a:t>Racing performance and incremental double poling test on treadmill in elite female cross-country skiers</a:t>
            </a:r>
            <a:br>
              <a:rPr lang="et-EE" sz="1400" dirty="0"/>
            </a:br>
            <a:r>
              <a:rPr lang="en-US" sz="1400" dirty="0"/>
              <a:t>Journal of Strength and Conditioning Research 2010; 24(2): 401-407</a:t>
            </a:r>
            <a:br>
              <a:rPr lang="en-US" sz="1400" dirty="0"/>
            </a:br>
            <a:r>
              <a:rPr lang="en-US" sz="1400" u="sng" dirty="0">
                <a:hlinkClick r:id="rId2"/>
              </a:rPr>
              <a:t>https://www.ncbi.nlm.nih.gov/pubmed/20072060</a:t>
            </a:r>
            <a:endParaRPr lang="en-US" sz="1400" b="1" dirty="0"/>
          </a:p>
        </p:txBody>
      </p:sp>
      <p:sp>
        <p:nvSpPr>
          <p:cNvPr id="3" name="Content Placeholder 2">
            <a:extLst>
              <a:ext uri="{FF2B5EF4-FFF2-40B4-BE49-F238E27FC236}">
                <a16:creationId xmlns:a16="http://schemas.microsoft.com/office/drawing/2014/main" id="{E15BB111-E551-4E1D-BAEF-FA4C83E2E7CC}"/>
              </a:ext>
            </a:extLst>
          </p:cNvPr>
          <p:cNvSpPr>
            <a:spLocks noGrp="1"/>
          </p:cNvSpPr>
          <p:nvPr>
            <p:ph idx="1"/>
          </p:nvPr>
        </p:nvSpPr>
        <p:spPr>
          <a:xfrm>
            <a:off x="1587676" y="1916832"/>
            <a:ext cx="10230276" cy="4781128"/>
          </a:xfrm>
        </p:spPr>
        <p:txBody>
          <a:bodyPr>
            <a:normAutofit fontScale="85000" lnSpcReduction="20000"/>
          </a:bodyPr>
          <a:lstStyle/>
          <a:p>
            <a:pPr marL="0" indent="0">
              <a:buNone/>
            </a:pPr>
            <a:r>
              <a:rPr lang="et-EE" dirty="0"/>
              <a:t>Itaallased </a:t>
            </a:r>
            <a:r>
              <a:rPr lang="et-EE" dirty="0" err="1"/>
              <a:t>Fabre</a:t>
            </a:r>
            <a:r>
              <a:rPr lang="et-EE" dirty="0"/>
              <a:t> jt uurisid 2010a. Itaalia murdmaasuusakoondise naisi paaristõuke ning vahelduvtõuke astmelise liikurraja absoluutsuutlikkuse testi korrelatsiooni võistluste tulemuste suhtes ning </a:t>
            </a:r>
            <a:r>
              <a:rPr lang="et-EE" b="1" dirty="0">
                <a:solidFill>
                  <a:srgbClr val="FF0000"/>
                </a:solidFill>
              </a:rPr>
              <a:t>leidis märkimisväärse korrelatsiooni vaid naiste FIS punktide ning paaristõuke maksimaalse VO2 vahel</a:t>
            </a:r>
            <a:r>
              <a:rPr lang="et-EE" b="1" dirty="0"/>
              <a:t>. </a:t>
            </a:r>
            <a:br>
              <a:rPr lang="et-EE" dirty="0"/>
            </a:br>
            <a:r>
              <a:rPr lang="et-EE" dirty="0"/>
              <a:t>Ükski teine uuritav vahelduvtõuke näitajatest ei korreleerunud võistluste tulemuslikkusega. </a:t>
            </a:r>
          </a:p>
          <a:p>
            <a:pPr marL="0" indent="0">
              <a:buNone/>
            </a:pPr>
            <a:r>
              <a:rPr lang="et-EE" dirty="0"/>
              <a:t>Kokkuvõtvalt tõdeb </a:t>
            </a:r>
            <a:r>
              <a:rPr lang="et-EE" dirty="0" err="1"/>
              <a:t>Fabre</a:t>
            </a:r>
            <a:r>
              <a:rPr lang="et-EE" dirty="0"/>
              <a:t>, et </a:t>
            </a:r>
            <a:r>
              <a:rPr lang="et-EE" b="1" dirty="0"/>
              <a:t>astmeline paaristõuketest suutlikkuseni on hea tulemuslikkuse ennustaja. </a:t>
            </a:r>
            <a:br>
              <a:rPr lang="et-EE" dirty="0"/>
            </a:br>
            <a:r>
              <a:rPr lang="et-EE" dirty="0"/>
              <a:t>Testis leiti, et vahelduvtõugetes saavutati küll märkimisväärselt kõrgemad maksimaalsed südamelöögisageduse näitajad, kõrgemad lävepulsid ning kõrgeimad VO2 näitajad kui paaristõugetes, kuid need kõrgemad näitajad ei korreleerunud naiste FIS punkti tasemes. </a:t>
            </a:r>
          </a:p>
          <a:p>
            <a:pPr marL="0" indent="0">
              <a:buNone/>
            </a:pPr>
            <a:r>
              <a:rPr lang="et-EE" b="1" dirty="0"/>
              <a:t>See on aga selge vihje sellele, et tulemuslikkust määrab üha enam paaristõuke võimekus. </a:t>
            </a:r>
            <a:endParaRPr lang="en-US" b="1" dirty="0"/>
          </a:p>
        </p:txBody>
      </p:sp>
    </p:spTree>
    <p:extLst>
      <p:ext uri="{BB962C8B-B14F-4D97-AF65-F5344CB8AC3E}">
        <p14:creationId xmlns:p14="http://schemas.microsoft.com/office/powerpoint/2010/main" val="12118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2996952"/>
            <a:ext cx="9782801" cy="1239837"/>
          </a:xfrm>
        </p:spPr>
        <p:txBody>
          <a:bodyPr>
            <a:normAutofit fontScale="90000"/>
          </a:bodyPr>
          <a:lstStyle/>
          <a:p>
            <a:pPr algn="ctr"/>
            <a:r>
              <a:rPr lang="et-EE" sz="4400" b="1" dirty="0"/>
              <a:t>Tänapäeva murdmaasuusatamine on kiirem kui ta oli varem?</a:t>
            </a:r>
          </a:p>
        </p:txBody>
      </p:sp>
      <p:sp>
        <p:nvSpPr>
          <p:cNvPr id="4" name="Title 1">
            <a:extLst>
              <a:ext uri="{FF2B5EF4-FFF2-40B4-BE49-F238E27FC236}">
                <a16:creationId xmlns:a16="http://schemas.microsoft.com/office/drawing/2014/main" id="{B71BB693-B705-45B9-BA4F-5238C3461A7A}"/>
              </a:ext>
            </a:extLst>
          </p:cNvPr>
          <p:cNvSpPr txBox="1">
            <a:spLocks/>
          </p:cNvSpPr>
          <p:nvPr/>
        </p:nvSpPr>
        <p:spPr>
          <a:xfrm>
            <a:off x="5446340" y="1628800"/>
            <a:ext cx="9782801" cy="12398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2"/>
                </a:solidFill>
                <a:latin typeface="+mj-lt"/>
                <a:ea typeface="+mj-ea"/>
                <a:cs typeface="+mj-cs"/>
              </a:defRPr>
            </a:lvl1pPr>
          </a:lstStyle>
          <a:p>
            <a:r>
              <a:rPr lang="et-EE" sz="13500" b="1" dirty="0"/>
              <a:t>1</a:t>
            </a:r>
            <a:endParaRPr lang="en-US" sz="13500" dirty="0"/>
          </a:p>
        </p:txBody>
      </p:sp>
    </p:spTree>
    <p:extLst>
      <p:ext uri="{BB962C8B-B14F-4D97-AF65-F5344CB8AC3E}">
        <p14:creationId xmlns:p14="http://schemas.microsoft.com/office/powerpoint/2010/main" val="356149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DBB0-FAB3-4E6B-A1BB-C0C15599313B}"/>
              </a:ext>
            </a:extLst>
          </p:cNvPr>
          <p:cNvSpPr>
            <a:spLocks noGrp="1"/>
          </p:cNvSpPr>
          <p:nvPr>
            <p:ph type="title"/>
          </p:nvPr>
        </p:nvSpPr>
        <p:spPr/>
        <p:txBody>
          <a:bodyPr>
            <a:normAutofit fontScale="90000"/>
          </a:bodyPr>
          <a:lstStyle/>
          <a:p>
            <a:r>
              <a:rPr lang="en-US" sz="1400" dirty="0" err="1"/>
              <a:t>Stadheim</a:t>
            </a:r>
            <a:r>
              <a:rPr lang="en-US" sz="1400" dirty="0"/>
              <a:t> HK, </a:t>
            </a:r>
            <a:r>
              <a:rPr lang="en-US" sz="1400" dirty="0" err="1"/>
              <a:t>Nossum</a:t>
            </a:r>
            <a:r>
              <a:rPr lang="en-US" sz="1400" dirty="0"/>
              <a:t> EM, Olsen R, Spencer M, Jensen J. </a:t>
            </a:r>
            <a:br>
              <a:rPr lang="et-EE" sz="1400" dirty="0"/>
            </a:br>
            <a:r>
              <a:rPr lang="en-US" sz="2700" b="1" dirty="0"/>
              <a:t>Caffeine improves performance in double poling during acute exposure to 2,000-m altitude. </a:t>
            </a:r>
            <a:br>
              <a:rPr lang="et-EE" sz="2700" b="1" dirty="0"/>
            </a:br>
            <a:r>
              <a:rPr lang="en-US" sz="1400" dirty="0"/>
              <a:t>Journal of Applied Physiology 2015; 119(12): 1501-1509 </a:t>
            </a:r>
            <a:br>
              <a:rPr lang="en-US" sz="1400" dirty="0"/>
            </a:br>
            <a:r>
              <a:rPr lang="en-US" sz="1400" u="sng" dirty="0">
                <a:hlinkClick r:id="rId2"/>
              </a:rPr>
              <a:t>https://www.ncbi.nlm.nih.gov/pubmed/26494444</a:t>
            </a:r>
            <a:endParaRPr lang="en-US" sz="1400" dirty="0"/>
          </a:p>
        </p:txBody>
      </p:sp>
      <p:sp>
        <p:nvSpPr>
          <p:cNvPr id="3" name="Content Placeholder 2">
            <a:extLst>
              <a:ext uri="{FF2B5EF4-FFF2-40B4-BE49-F238E27FC236}">
                <a16:creationId xmlns:a16="http://schemas.microsoft.com/office/drawing/2014/main" id="{F71CABE5-77AD-422F-8234-92F8650A1399}"/>
              </a:ext>
            </a:extLst>
          </p:cNvPr>
          <p:cNvSpPr>
            <a:spLocks noGrp="1"/>
          </p:cNvSpPr>
          <p:nvPr>
            <p:ph idx="1"/>
          </p:nvPr>
        </p:nvSpPr>
        <p:spPr>
          <a:xfrm>
            <a:off x="1413892" y="1822326"/>
            <a:ext cx="10774933" cy="5035674"/>
          </a:xfrm>
        </p:spPr>
        <p:txBody>
          <a:bodyPr>
            <a:normAutofit fontScale="85000" lnSpcReduction="20000"/>
          </a:bodyPr>
          <a:lstStyle/>
          <a:p>
            <a:pPr marL="0" indent="0" fontAlgn="base">
              <a:buNone/>
            </a:pPr>
            <a:r>
              <a:rPr lang="en-US" dirty="0" err="1"/>
              <a:t>Stadheim</a:t>
            </a:r>
            <a:r>
              <a:rPr lang="en-US" dirty="0"/>
              <a:t> ja </a:t>
            </a:r>
            <a:r>
              <a:rPr lang="en-US" dirty="0" err="1"/>
              <a:t>kolleegid</a:t>
            </a:r>
            <a:r>
              <a:rPr lang="en-US" dirty="0"/>
              <a:t> </a:t>
            </a:r>
            <a:r>
              <a:rPr lang="en-US" dirty="0" err="1"/>
              <a:t>uurisid</a:t>
            </a:r>
            <a:r>
              <a:rPr lang="en-US" dirty="0"/>
              <a:t> 2015.aastal </a:t>
            </a:r>
            <a:r>
              <a:rPr lang="en-US" dirty="0" err="1"/>
              <a:t>kofeiini</a:t>
            </a:r>
            <a:r>
              <a:rPr lang="en-US" dirty="0"/>
              <a:t> </a:t>
            </a:r>
            <a:r>
              <a:rPr lang="en-US" dirty="0" err="1"/>
              <a:t>mõju</a:t>
            </a:r>
            <a:r>
              <a:rPr lang="en-US" dirty="0"/>
              <a:t> </a:t>
            </a:r>
            <a:r>
              <a:rPr lang="en-US" dirty="0" err="1"/>
              <a:t>paaristõuke</a:t>
            </a:r>
            <a:r>
              <a:rPr lang="en-US" dirty="0"/>
              <a:t> </a:t>
            </a:r>
            <a:br>
              <a:rPr lang="et-EE" dirty="0"/>
            </a:br>
            <a:r>
              <a:rPr lang="en-US" dirty="0" err="1"/>
              <a:t>tulemuslikkusele</a:t>
            </a:r>
            <a:r>
              <a:rPr lang="en-US" dirty="0"/>
              <a:t> 2000m </a:t>
            </a:r>
            <a:r>
              <a:rPr lang="en-US" dirty="0" err="1"/>
              <a:t>kõrgusel</a:t>
            </a:r>
            <a:r>
              <a:rPr lang="en-US" dirty="0"/>
              <a:t> </a:t>
            </a:r>
            <a:r>
              <a:rPr lang="en-US" dirty="0" err="1"/>
              <a:t>kuna</a:t>
            </a:r>
            <a:r>
              <a:rPr lang="en-US" dirty="0"/>
              <a:t> </a:t>
            </a:r>
            <a:r>
              <a:rPr lang="en-US" dirty="0" err="1"/>
              <a:t>kofeiini</a:t>
            </a:r>
            <a:r>
              <a:rPr lang="en-US" dirty="0"/>
              <a:t> </a:t>
            </a:r>
            <a:r>
              <a:rPr lang="en-US" dirty="0" err="1"/>
              <a:t>mõju</a:t>
            </a:r>
            <a:r>
              <a:rPr lang="en-US" dirty="0"/>
              <a:t> </a:t>
            </a:r>
            <a:r>
              <a:rPr lang="en-US" dirty="0" err="1"/>
              <a:t>akuutsel</a:t>
            </a:r>
            <a:r>
              <a:rPr lang="en-US" dirty="0"/>
              <a:t> </a:t>
            </a:r>
            <a:r>
              <a:rPr lang="en-US" dirty="0" err="1"/>
              <a:t>hüpoksial</a:t>
            </a:r>
            <a:r>
              <a:rPr lang="en-US" dirty="0"/>
              <a:t> </a:t>
            </a:r>
            <a:br>
              <a:rPr lang="et-EE" dirty="0"/>
            </a:br>
            <a:r>
              <a:rPr lang="en-US" dirty="0"/>
              <a:t>on </a:t>
            </a:r>
            <a:r>
              <a:rPr lang="en-US" dirty="0" err="1"/>
              <a:t>vähe</a:t>
            </a:r>
            <a:r>
              <a:rPr lang="en-US" dirty="0"/>
              <a:t> </a:t>
            </a:r>
            <a:r>
              <a:rPr lang="en-US" dirty="0" err="1"/>
              <a:t>uuritud</a:t>
            </a:r>
            <a:r>
              <a:rPr lang="en-US" dirty="0"/>
              <a:t>. </a:t>
            </a:r>
          </a:p>
          <a:p>
            <a:pPr marL="0" indent="0" fontAlgn="base">
              <a:buNone/>
            </a:pPr>
            <a:r>
              <a:rPr lang="en-US" dirty="0"/>
              <a:t>13 </a:t>
            </a:r>
            <a:r>
              <a:rPr lang="en-US" dirty="0" err="1"/>
              <a:t>meessuusatajat</a:t>
            </a:r>
            <a:r>
              <a:rPr lang="en-US" dirty="0"/>
              <a:t> (</a:t>
            </a:r>
            <a:r>
              <a:rPr lang="en-US" dirty="0" err="1"/>
              <a:t>VOmax</a:t>
            </a:r>
            <a:r>
              <a:rPr lang="en-US" dirty="0"/>
              <a:t> ~72,6) </a:t>
            </a:r>
            <a:r>
              <a:rPr lang="en-US" dirty="0" err="1"/>
              <a:t>läbisid</a:t>
            </a:r>
            <a:r>
              <a:rPr lang="en-US" dirty="0"/>
              <a:t> 8km </a:t>
            </a:r>
            <a:r>
              <a:rPr lang="en-US" dirty="0" err="1"/>
              <a:t>paaristõuke</a:t>
            </a:r>
            <a:r>
              <a:rPr lang="en-US" dirty="0"/>
              <a:t> </a:t>
            </a:r>
            <a:r>
              <a:rPr lang="en-US" dirty="0" err="1"/>
              <a:t>kontrollsõidu</a:t>
            </a:r>
            <a:r>
              <a:rPr lang="en-US" dirty="0"/>
              <a:t> </a:t>
            </a:r>
            <a:br>
              <a:rPr lang="et-EE" dirty="0"/>
            </a:br>
            <a:r>
              <a:rPr lang="en-US" dirty="0"/>
              <a:t>ja </a:t>
            </a:r>
            <a:r>
              <a:rPr lang="en-US" dirty="0" err="1"/>
              <a:t>suutlikuseni</a:t>
            </a:r>
            <a:r>
              <a:rPr lang="en-US" dirty="0"/>
              <a:t> </a:t>
            </a:r>
            <a:r>
              <a:rPr lang="en-US" dirty="0" err="1"/>
              <a:t>soi</a:t>
            </a:r>
            <a:r>
              <a:rPr lang="et-EE" dirty="0" err="1"/>
              <a:t>du</a:t>
            </a:r>
            <a:r>
              <a:rPr lang="en-US" dirty="0"/>
              <a:t> 90% </a:t>
            </a:r>
            <a:r>
              <a:rPr lang="et-EE" dirty="0"/>
              <a:t>paaristõugete VO2 maksimumist. T</a:t>
            </a:r>
            <a:r>
              <a:rPr lang="en-US" dirty="0" err="1"/>
              <a:t>est</a:t>
            </a:r>
            <a:r>
              <a:rPr lang="en-US" dirty="0"/>
              <a:t> </a:t>
            </a:r>
            <a:r>
              <a:rPr lang="en-US" dirty="0" err="1"/>
              <a:t>toimus</a:t>
            </a:r>
            <a:r>
              <a:rPr lang="en-US" dirty="0"/>
              <a:t> </a:t>
            </a:r>
            <a:r>
              <a:rPr lang="en-US" dirty="0" err="1"/>
              <a:t>hüpobaarses</a:t>
            </a:r>
            <a:r>
              <a:rPr lang="en-US" dirty="0"/>
              <a:t> </a:t>
            </a:r>
            <a:r>
              <a:rPr lang="en-US" dirty="0" err="1"/>
              <a:t>kambris</a:t>
            </a:r>
            <a:r>
              <a:rPr lang="en-US" dirty="0"/>
              <a:t> 800mbar </a:t>
            </a:r>
            <a:r>
              <a:rPr lang="en-US" dirty="0" err="1"/>
              <a:t>juures</a:t>
            </a:r>
            <a:r>
              <a:rPr lang="en-US" dirty="0"/>
              <a:t>. </a:t>
            </a:r>
            <a:r>
              <a:rPr lang="en-US" dirty="0" err="1"/>
              <a:t>Kofeiin</a:t>
            </a:r>
            <a:r>
              <a:rPr lang="en-US" dirty="0"/>
              <a:t> </a:t>
            </a:r>
            <a:r>
              <a:rPr lang="en-US" dirty="0" err="1"/>
              <a:t>parandas</a:t>
            </a:r>
            <a:r>
              <a:rPr lang="en-US" dirty="0"/>
              <a:t> </a:t>
            </a:r>
            <a:br>
              <a:rPr lang="et-EE" dirty="0"/>
            </a:br>
            <a:r>
              <a:rPr lang="en-US" dirty="0" err="1"/>
              <a:t>suutlikuseni</a:t>
            </a:r>
            <a:r>
              <a:rPr lang="en-US" dirty="0"/>
              <a:t> </a:t>
            </a:r>
            <a:r>
              <a:rPr lang="en-US" dirty="0" err="1"/>
              <a:t>sõitu</a:t>
            </a:r>
            <a:r>
              <a:rPr lang="en-US" dirty="0"/>
              <a:t> 6,1 </a:t>
            </a:r>
            <a:r>
              <a:rPr lang="en-US" dirty="0" err="1"/>
              <a:t>minutilt</a:t>
            </a:r>
            <a:r>
              <a:rPr lang="en-US" dirty="0"/>
              <a:t> 7,22</a:t>
            </a:r>
            <a:r>
              <a:rPr lang="et-EE" dirty="0"/>
              <a:t> </a:t>
            </a:r>
            <a:r>
              <a:rPr lang="en-US" dirty="0" err="1"/>
              <a:t>minutini</a:t>
            </a:r>
            <a:r>
              <a:rPr lang="en-US" dirty="0"/>
              <a:t> ja </a:t>
            </a:r>
            <a:r>
              <a:rPr lang="en-US" dirty="0" err="1"/>
              <a:t>kiirust</a:t>
            </a:r>
            <a:r>
              <a:rPr lang="en-US" dirty="0"/>
              <a:t> </a:t>
            </a:r>
            <a:r>
              <a:rPr lang="en-US" dirty="0" err="1"/>
              <a:t>esimesel</a:t>
            </a:r>
            <a:r>
              <a:rPr lang="en-US" dirty="0"/>
              <a:t> 4km-il</a:t>
            </a:r>
            <a:r>
              <a:rPr lang="et-EE" dirty="0"/>
              <a:t> 8km testsõidust </a:t>
            </a:r>
            <a:r>
              <a:rPr lang="en-US" dirty="0"/>
              <a:t>(</a:t>
            </a:r>
            <a:r>
              <a:rPr lang="en-US" dirty="0" err="1"/>
              <a:t>kuid</a:t>
            </a:r>
            <a:r>
              <a:rPr lang="en-US" dirty="0"/>
              <a:t> </a:t>
            </a:r>
            <a:r>
              <a:rPr lang="en-US" dirty="0" err="1"/>
              <a:t>mitte</a:t>
            </a:r>
            <a:r>
              <a:rPr lang="en-US" dirty="0"/>
              <a:t> </a:t>
            </a:r>
            <a:r>
              <a:rPr lang="en-US" dirty="0" err="1"/>
              <a:t>koguaega</a:t>
            </a:r>
            <a:r>
              <a:rPr lang="en-US" dirty="0"/>
              <a:t>). </a:t>
            </a:r>
          </a:p>
          <a:p>
            <a:pPr marL="0" indent="0" fontAlgn="base">
              <a:buNone/>
            </a:pPr>
            <a:r>
              <a:rPr lang="en-US" dirty="0" err="1"/>
              <a:t>Submaksimaalsel</a:t>
            </a:r>
            <a:r>
              <a:rPr lang="en-US" dirty="0"/>
              <a:t> </a:t>
            </a:r>
            <a:r>
              <a:rPr lang="en-US" dirty="0" err="1"/>
              <a:t>testil</a:t>
            </a:r>
            <a:r>
              <a:rPr lang="en-US" dirty="0"/>
              <a:t> </a:t>
            </a:r>
            <a:r>
              <a:rPr lang="en-US" dirty="0" err="1"/>
              <a:t>tõdesid</a:t>
            </a:r>
            <a:r>
              <a:rPr lang="en-US" dirty="0"/>
              <a:t> </a:t>
            </a:r>
            <a:r>
              <a:rPr lang="en-US" dirty="0" err="1"/>
              <a:t>sportlased</a:t>
            </a:r>
            <a:r>
              <a:rPr lang="en-US" dirty="0"/>
              <a:t> </a:t>
            </a:r>
            <a:r>
              <a:rPr lang="en-US" dirty="0" err="1"/>
              <a:t>vähem</a:t>
            </a:r>
            <a:r>
              <a:rPr lang="en-US" dirty="0"/>
              <a:t> </a:t>
            </a:r>
            <a:r>
              <a:rPr lang="en-US" dirty="0" err="1"/>
              <a:t>valu</a:t>
            </a:r>
            <a:r>
              <a:rPr lang="en-US" dirty="0"/>
              <a:t> </a:t>
            </a:r>
            <a:r>
              <a:rPr lang="en-US" dirty="0" err="1"/>
              <a:t>kätes</a:t>
            </a:r>
            <a:r>
              <a:rPr lang="en-US" dirty="0"/>
              <a:t> ja </a:t>
            </a:r>
            <a:r>
              <a:rPr lang="en-US" dirty="0" err="1"/>
              <a:t>tajutud</a:t>
            </a:r>
            <a:r>
              <a:rPr lang="en-US" dirty="0"/>
              <a:t> </a:t>
            </a:r>
            <a:br>
              <a:rPr lang="et-EE" dirty="0"/>
            </a:br>
            <a:r>
              <a:rPr lang="en-US" dirty="0" err="1"/>
              <a:t>pingutus</a:t>
            </a:r>
            <a:r>
              <a:rPr lang="en-US" dirty="0"/>
              <a:t> </a:t>
            </a:r>
            <a:r>
              <a:rPr lang="en-US" dirty="0" err="1"/>
              <a:t>oli</a:t>
            </a:r>
            <a:r>
              <a:rPr lang="en-US" dirty="0"/>
              <a:t> </a:t>
            </a:r>
            <a:r>
              <a:rPr lang="en-US" dirty="0" err="1"/>
              <a:t>madalam</a:t>
            </a:r>
            <a:r>
              <a:rPr lang="en-US" dirty="0"/>
              <a:t>. </a:t>
            </a:r>
            <a:r>
              <a:rPr lang="en-US" dirty="0" err="1"/>
              <a:t>Kofeiini</a:t>
            </a:r>
            <a:r>
              <a:rPr lang="en-US" dirty="0"/>
              <a:t> </a:t>
            </a:r>
            <a:r>
              <a:rPr lang="en-US" dirty="0" err="1"/>
              <a:t>tarbides</a:t>
            </a:r>
            <a:r>
              <a:rPr lang="en-US" dirty="0"/>
              <a:t> </a:t>
            </a:r>
            <a:r>
              <a:rPr lang="en-US" dirty="0" err="1"/>
              <a:t>oli</a:t>
            </a:r>
            <a:r>
              <a:rPr lang="en-US" dirty="0"/>
              <a:t> 8km</a:t>
            </a:r>
            <a:r>
              <a:rPr lang="et-EE" dirty="0"/>
              <a:t> </a:t>
            </a:r>
            <a:r>
              <a:rPr lang="en-US" dirty="0"/>
              <a:t>testis </a:t>
            </a:r>
            <a:r>
              <a:rPr lang="en-US" dirty="0" err="1"/>
              <a:t>kõrgem</a:t>
            </a:r>
            <a:r>
              <a:rPr lang="en-US" dirty="0"/>
              <a:t> </a:t>
            </a:r>
            <a:r>
              <a:rPr lang="en-US" dirty="0" err="1"/>
              <a:t>pulsisagedu</a:t>
            </a:r>
            <a:r>
              <a:rPr lang="et-EE" dirty="0"/>
              <a:t>s, </a:t>
            </a:r>
            <a:r>
              <a:rPr lang="en-US" dirty="0" err="1"/>
              <a:t>suurenenud</a:t>
            </a:r>
            <a:r>
              <a:rPr lang="en-US" dirty="0"/>
              <a:t> </a:t>
            </a:r>
            <a:r>
              <a:rPr lang="en-US" dirty="0" err="1"/>
              <a:t>ventilatsioon</a:t>
            </a:r>
            <a:r>
              <a:rPr lang="en-US" dirty="0"/>
              <a:t>, </a:t>
            </a:r>
            <a:r>
              <a:rPr lang="en-US" dirty="0" err="1"/>
              <a:t>vere</a:t>
            </a:r>
            <a:r>
              <a:rPr lang="en-US" dirty="0"/>
              <a:t> </a:t>
            </a:r>
            <a:r>
              <a:rPr lang="en-US" dirty="0" err="1"/>
              <a:t>laktaadisisaldus</a:t>
            </a:r>
            <a:r>
              <a:rPr lang="en-US" dirty="0"/>
              <a:t>, </a:t>
            </a:r>
            <a:r>
              <a:rPr lang="en-US" dirty="0" err="1"/>
              <a:t>glükoos</a:t>
            </a:r>
            <a:r>
              <a:rPr lang="en-US" dirty="0"/>
              <a:t> ja </a:t>
            </a:r>
            <a:r>
              <a:rPr lang="en-US" dirty="0" err="1"/>
              <a:t>adrenaliin</a:t>
            </a:r>
            <a:r>
              <a:rPr lang="en-US" dirty="0"/>
              <a:t>, </a:t>
            </a:r>
            <a:r>
              <a:rPr lang="en-US" dirty="0" err="1"/>
              <a:t>madalam</a:t>
            </a:r>
            <a:r>
              <a:rPr lang="en-US" dirty="0"/>
              <a:t> pH ja </a:t>
            </a:r>
            <a:r>
              <a:rPr lang="en-US" dirty="0" err="1"/>
              <a:t>bikarbonaat</a:t>
            </a:r>
            <a:r>
              <a:rPr lang="en-US" dirty="0"/>
              <a:t>. </a:t>
            </a:r>
          </a:p>
          <a:p>
            <a:pPr marL="0" indent="0" fontAlgn="base">
              <a:buNone/>
            </a:pPr>
            <a:r>
              <a:rPr lang="en-US" b="1" dirty="0" err="1"/>
              <a:t>Kokkuvõtvalt</a:t>
            </a:r>
            <a:r>
              <a:rPr lang="en-US" b="1" dirty="0"/>
              <a:t> </a:t>
            </a:r>
            <a:r>
              <a:rPr lang="en-US" b="1" dirty="0" err="1">
                <a:solidFill>
                  <a:srgbClr val="FF0000"/>
                </a:solidFill>
              </a:rPr>
              <a:t>kofeiin</a:t>
            </a:r>
            <a:r>
              <a:rPr lang="en-US" b="1" dirty="0">
                <a:solidFill>
                  <a:srgbClr val="FF0000"/>
                </a:solidFill>
              </a:rPr>
              <a:t> </a:t>
            </a:r>
            <a:r>
              <a:rPr lang="en-US" b="1" dirty="0" err="1">
                <a:solidFill>
                  <a:srgbClr val="FF0000"/>
                </a:solidFill>
              </a:rPr>
              <a:t>parandas</a:t>
            </a:r>
            <a:r>
              <a:rPr lang="en-US" b="1" dirty="0">
                <a:solidFill>
                  <a:srgbClr val="FF0000"/>
                </a:solidFill>
              </a:rPr>
              <a:t> </a:t>
            </a:r>
            <a:r>
              <a:rPr lang="en-US" b="1" dirty="0" err="1">
                <a:solidFill>
                  <a:srgbClr val="FF0000"/>
                </a:solidFill>
              </a:rPr>
              <a:t>maksimaalset</a:t>
            </a:r>
            <a:r>
              <a:rPr lang="en-US" b="1" dirty="0">
                <a:solidFill>
                  <a:srgbClr val="FF0000"/>
                </a:solidFill>
              </a:rPr>
              <a:t> </a:t>
            </a:r>
            <a:r>
              <a:rPr lang="en-US" b="1" dirty="0" err="1">
                <a:solidFill>
                  <a:srgbClr val="FF0000"/>
                </a:solidFill>
              </a:rPr>
              <a:t>sooritust</a:t>
            </a:r>
            <a:r>
              <a:rPr lang="en-US" b="1" dirty="0">
                <a:solidFill>
                  <a:srgbClr val="FF0000"/>
                </a:solidFill>
              </a:rPr>
              <a:t> </a:t>
            </a:r>
            <a:r>
              <a:rPr lang="en-US" b="1" dirty="0" err="1">
                <a:solidFill>
                  <a:srgbClr val="FF0000"/>
                </a:solidFill>
              </a:rPr>
              <a:t>paaristõukes</a:t>
            </a:r>
            <a:r>
              <a:rPr lang="en-US" b="1" dirty="0"/>
              <a:t> </a:t>
            </a:r>
            <a:br>
              <a:rPr lang="et-EE" b="1" dirty="0"/>
            </a:br>
            <a:r>
              <a:rPr lang="en-US" b="1" dirty="0" err="1"/>
              <a:t>ning</a:t>
            </a:r>
            <a:r>
              <a:rPr lang="en-US" b="1" dirty="0"/>
              <a:t> </a:t>
            </a:r>
            <a:r>
              <a:rPr lang="en-US" b="1" dirty="0" err="1"/>
              <a:t>seostati</a:t>
            </a:r>
            <a:r>
              <a:rPr lang="en-US" b="1" dirty="0"/>
              <a:t> </a:t>
            </a:r>
            <a:r>
              <a:rPr lang="en-US" b="1" dirty="0" err="1"/>
              <a:t>eelkõige</a:t>
            </a:r>
            <a:r>
              <a:rPr lang="en-US" b="1" dirty="0"/>
              <a:t> </a:t>
            </a:r>
            <a:r>
              <a:rPr lang="en-US" b="1" dirty="0" err="1">
                <a:solidFill>
                  <a:srgbClr val="FF0000"/>
                </a:solidFill>
              </a:rPr>
              <a:t>vähenenud</a:t>
            </a:r>
            <a:r>
              <a:rPr lang="en-US" b="1" dirty="0">
                <a:solidFill>
                  <a:srgbClr val="FF0000"/>
                </a:solidFill>
              </a:rPr>
              <a:t> </a:t>
            </a:r>
            <a:r>
              <a:rPr lang="en-US" b="1" dirty="0" err="1">
                <a:solidFill>
                  <a:srgbClr val="FF0000"/>
                </a:solidFill>
              </a:rPr>
              <a:t>valutunde</a:t>
            </a:r>
            <a:r>
              <a:rPr lang="en-US" b="1" dirty="0">
                <a:solidFill>
                  <a:srgbClr val="FF0000"/>
                </a:solidFill>
              </a:rPr>
              <a:t> </a:t>
            </a:r>
            <a:r>
              <a:rPr lang="en-US" b="1" dirty="0" err="1">
                <a:solidFill>
                  <a:srgbClr val="FF0000"/>
                </a:solidFill>
              </a:rPr>
              <a:t>ning</a:t>
            </a:r>
            <a:r>
              <a:rPr lang="en-US" b="1" dirty="0">
                <a:solidFill>
                  <a:srgbClr val="FF0000"/>
                </a:solidFill>
              </a:rPr>
              <a:t> </a:t>
            </a:r>
            <a:r>
              <a:rPr lang="en-US" b="1" dirty="0" err="1">
                <a:solidFill>
                  <a:srgbClr val="FF0000"/>
                </a:solidFill>
              </a:rPr>
              <a:t>suurenenud</a:t>
            </a:r>
            <a:r>
              <a:rPr lang="en-US" b="1" dirty="0">
                <a:solidFill>
                  <a:srgbClr val="FF0000"/>
                </a:solidFill>
              </a:rPr>
              <a:t> </a:t>
            </a:r>
            <a:br>
              <a:rPr lang="et-EE" b="1" dirty="0">
                <a:solidFill>
                  <a:srgbClr val="FF0000"/>
                </a:solidFill>
              </a:rPr>
            </a:br>
            <a:r>
              <a:rPr lang="en-US" b="1" dirty="0" err="1">
                <a:solidFill>
                  <a:srgbClr val="FF0000"/>
                </a:solidFill>
              </a:rPr>
              <a:t>pulsisagedusega</a:t>
            </a:r>
            <a:r>
              <a:rPr lang="en-US" b="1" dirty="0">
                <a:solidFill>
                  <a:srgbClr val="FF0000"/>
                </a:solidFill>
              </a:rPr>
              <a:t>.</a:t>
            </a:r>
            <a:r>
              <a:rPr lang="en-US" dirty="0">
                <a:solidFill>
                  <a:srgbClr val="FF0000"/>
                </a:solidFill>
              </a:rPr>
              <a:t> </a:t>
            </a:r>
          </a:p>
        </p:txBody>
      </p:sp>
    </p:spTree>
    <p:extLst>
      <p:ext uri="{BB962C8B-B14F-4D97-AF65-F5344CB8AC3E}">
        <p14:creationId xmlns:p14="http://schemas.microsoft.com/office/powerpoint/2010/main" val="288145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EBE2-3281-4D5B-9359-DDA175FA5FEC}"/>
              </a:ext>
            </a:extLst>
          </p:cNvPr>
          <p:cNvSpPr>
            <a:spLocks noGrp="1"/>
          </p:cNvSpPr>
          <p:nvPr>
            <p:ph type="title"/>
          </p:nvPr>
        </p:nvSpPr>
        <p:spPr/>
        <p:txBody>
          <a:bodyPr>
            <a:normAutofit fontScale="90000"/>
          </a:bodyPr>
          <a:lstStyle/>
          <a:p>
            <a:r>
              <a:rPr lang="en-US" sz="1400" dirty="0" err="1"/>
              <a:t>Stadheim</a:t>
            </a:r>
            <a:r>
              <a:rPr lang="en-US" sz="1400" dirty="0"/>
              <a:t> HK, </a:t>
            </a:r>
            <a:r>
              <a:rPr lang="en-US" sz="1400" dirty="0" err="1"/>
              <a:t>Kvamme</a:t>
            </a:r>
            <a:r>
              <a:rPr lang="en-US" sz="1400" dirty="0"/>
              <a:t> B, Olsen R, </a:t>
            </a:r>
            <a:r>
              <a:rPr lang="en-US" sz="1400" dirty="0" err="1"/>
              <a:t>Drevon</a:t>
            </a:r>
            <a:r>
              <a:rPr lang="en-US" sz="1400" dirty="0"/>
              <a:t> CA, Ivy JL, et al. </a:t>
            </a:r>
            <a:br>
              <a:rPr lang="et-EE" sz="1400" dirty="0"/>
            </a:br>
            <a:r>
              <a:rPr lang="en-US" sz="2700" b="1" dirty="0"/>
              <a:t>Caffeine increases performance in cross-country double-poling time trial exercise.</a:t>
            </a:r>
            <a:r>
              <a:rPr lang="en-US" sz="1400" dirty="0"/>
              <a:t> </a:t>
            </a:r>
            <a:br>
              <a:rPr lang="et-EE" sz="1400" dirty="0"/>
            </a:br>
            <a:r>
              <a:rPr lang="en-US" sz="1400" dirty="0" err="1"/>
              <a:t>Medicin</a:t>
            </a:r>
            <a:r>
              <a:rPr lang="et-EE" sz="1400" dirty="0"/>
              <a:t>e</a:t>
            </a:r>
            <a:r>
              <a:rPr lang="en-US" sz="1400" dirty="0"/>
              <a:t> and Science in Sport and Exercise 2013; 45(11): 2175-2183 </a:t>
            </a:r>
            <a:br>
              <a:rPr lang="en-US" sz="1400" dirty="0"/>
            </a:br>
            <a:r>
              <a:rPr lang="en-US" sz="1400" u="sng" dirty="0">
                <a:hlinkClick r:id="rId2"/>
              </a:rPr>
              <a:t>https://www.ncbi.nlm.nih.gov/pubmed/23591294</a:t>
            </a:r>
            <a:r>
              <a:rPr lang="en-US" sz="1400" dirty="0"/>
              <a:t> </a:t>
            </a:r>
          </a:p>
        </p:txBody>
      </p:sp>
      <p:sp>
        <p:nvSpPr>
          <p:cNvPr id="3" name="Content Placeholder 2">
            <a:extLst>
              <a:ext uri="{FF2B5EF4-FFF2-40B4-BE49-F238E27FC236}">
                <a16:creationId xmlns:a16="http://schemas.microsoft.com/office/drawing/2014/main" id="{07DBAA40-10EE-4000-AC08-B46F864A7BAF}"/>
              </a:ext>
            </a:extLst>
          </p:cNvPr>
          <p:cNvSpPr>
            <a:spLocks noGrp="1"/>
          </p:cNvSpPr>
          <p:nvPr>
            <p:ph idx="1"/>
          </p:nvPr>
        </p:nvSpPr>
        <p:spPr>
          <a:xfrm>
            <a:off x="1485901" y="1772816"/>
            <a:ext cx="10585176" cy="4907384"/>
          </a:xfrm>
        </p:spPr>
        <p:txBody>
          <a:bodyPr>
            <a:normAutofit fontScale="92500" lnSpcReduction="10000"/>
          </a:bodyPr>
          <a:lstStyle/>
          <a:p>
            <a:pPr marL="0" indent="0" fontAlgn="base">
              <a:buNone/>
            </a:pPr>
            <a:r>
              <a:rPr lang="en-US" b="1" dirty="0" err="1"/>
              <a:t>Kofeiini</a:t>
            </a:r>
            <a:r>
              <a:rPr lang="en-US" b="1" dirty="0"/>
              <a:t> </a:t>
            </a:r>
            <a:r>
              <a:rPr lang="en-US" b="1" dirty="0" err="1"/>
              <a:t>kasutamise</a:t>
            </a:r>
            <a:r>
              <a:rPr lang="en-US" b="1" dirty="0"/>
              <a:t> </a:t>
            </a:r>
            <a:r>
              <a:rPr lang="en-US" b="1" dirty="0" err="1"/>
              <a:t>positiivset</a:t>
            </a:r>
            <a:r>
              <a:rPr lang="en-US" b="1" dirty="0"/>
              <a:t> </a:t>
            </a:r>
            <a:r>
              <a:rPr lang="en-US" b="1" dirty="0" err="1"/>
              <a:t>mõju</a:t>
            </a:r>
            <a:r>
              <a:rPr lang="en-US" b="1" dirty="0"/>
              <a:t> </a:t>
            </a:r>
            <a:r>
              <a:rPr lang="en-US" b="1" dirty="0" err="1"/>
              <a:t>paaristõugete</a:t>
            </a:r>
            <a:r>
              <a:rPr lang="en-US" b="1" dirty="0"/>
              <a:t> </a:t>
            </a:r>
            <a:r>
              <a:rPr lang="en-US" b="1" dirty="0" err="1"/>
              <a:t>tulemuslikkusele</a:t>
            </a:r>
            <a:r>
              <a:rPr lang="en-US" b="1" dirty="0"/>
              <a:t> </a:t>
            </a:r>
            <a:r>
              <a:rPr lang="en-US" b="1" dirty="0" err="1"/>
              <a:t>näitas</a:t>
            </a:r>
            <a:r>
              <a:rPr lang="en-US" b="1" dirty="0"/>
              <a:t> ka </a:t>
            </a:r>
            <a:r>
              <a:rPr lang="en-US" b="1" dirty="0" err="1"/>
              <a:t>Stadheimi</a:t>
            </a:r>
            <a:r>
              <a:rPr lang="en-US" b="1" dirty="0"/>
              <a:t> 2013.a </a:t>
            </a:r>
            <a:r>
              <a:rPr lang="en-US" b="1" dirty="0" err="1"/>
              <a:t>uuring</a:t>
            </a:r>
            <a:r>
              <a:rPr lang="en-US" b="1" dirty="0"/>
              <a:t>.</a:t>
            </a:r>
            <a:endParaRPr lang="et-EE" dirty="0"/>
          </a:p>
          <a:p>
            <a:pPr marL="0" indent="0" fontAlgn="base">
              <a:buNone/>
            </a:pPr>
            <a:r>
              <a:rPr lang="en-US" dirty="0" err="1"/>
              <a:t>Stadheim</a:t>
            </a:r>
            <a:r>
              <a:rPr lang="en-US" dirty="0"/>
              <a:t> </a:t>
            </a:r>
            <a:r>
              <a:rPr lang="et-EE" dirty="0"/>
              <a:t>jt leidsid, et </a:t>
            </a:r>
            <a:r>
              <a:rPr lang="en-US" dirty="0" err="1"/>
              <a:t>kofeiini</a:t>
            </a:r>
            <a:r>
              <a:rPr lang="en-US" dirty="0"/>
              <a:t> </a:t>
            </a:r>
            <a:r>
              <a:rPr lang="en-US" dirty="0" err="1"/>
              <a:t>tarbimine</a:t>
            </a:r>
            <a:r>
              <a:rPr lang="en-US" dirty="0"/>
              <a:t> </a:t>
            </a:r>
            <a:r>
              <a:rPr lang="en-US" dirty="0" err="1"/>
              <a:t>vähendas</a:t>
            </a:r>
            <a:r>
              <a:rPr lang="en-US" b="1" dirty="0"/>
              <a:t> 8km </a:t>
            </a:r>
            <a:r>
              <a:rPr lang="en-US" b="1" dirty="0" err="1"/>
              <a:t>distantsi</a:t>
            </a:r>
            <a:r>
              <a:rPr lang="en-US" b="1" dirty="0"/>
              <a:t> </a:t>
            </a:r>
            <a:r>
              <a:rPr lang="en-US" b="1" dirty="0" err="1"/>
              <a:t>paaristõugetes</a:t>
            </a:r>
            <a:r>
              <a:rPr lang="en-US" b="1" dirty="0"/>
              <a:t> </a:t>
            </a:r>
            <a:r>
              <a:rPr lang="en-US" b="1" dirty="0" err="1"/>
              <a:t>läbimiseaega</a:t>
            </a:r>
            <a:r>
              <a:rPr lang="en-US" b="1" dirty="0"/>
              <a:t> 1:24 </a:t>
            </a:r>
            <a:r>
              <a:rPr lang="en-US" b="1" dirty="0" err="1"/>
              <a:t>minuti</a:t>
            </a:r>
            <a:r>
              <a:rPr lang="en-US" b="1" dirty="0"/>
              <a:t> </a:t>
            </a:r>
            <a:r>
              <a:rPr lang="en-US" b="1" dirty="0" err="1"/>
              <a:t>võrra</a:t>
            </a:r>
            <a:r>
              <a:rPr lang="en-US" b="1" dirty="0"/>
              <a:t>.</a:t>
            </a:r>
            <a:r>
              <a:rPr lang="en-US" dirty="0"/>
              <a:t> (34:26 ± 1:25 -&gt; 33:01 ± 1:24</a:t>
            </a:r>
            <a:r>
              <a:rPr lang="et-EE" dirty="0"/>
              <a:t> </a:t>
            </a:r>
            <a:r>
              <a:rPr lang="en-US" dirty="0"/>
              <a:t>min). </a:t>
            </a:r>
            <a:br>
              <a:rPr lang="et-EE" dirty="0"/>
            </a:br>
            <a:endParaRPr lang="et-EE" dirty="0"/>
          </a:p>
          <a:p>
            <a:pPr marL="0" indent="0" fontAlgn="base">
              <a:buNone/>
            </a:pPr>
            <a:r>
              <a:rPr lang="en-US" dirty="0" err="1"/>
              <a:t>Kofeiini</a:t>
            </a:r>
            <a:r>
              <a:rPr lang="en-US" dirty="0"/>
              <a:t> </a:t>
            </a:r>
            <a:r>
              <a:rPr lang="en-US" dirty="0" err="1"/>
              <a:t>manustanud</a:t>
            </a:r>
            <a:r>
              <a:rPr lang="en-US" dirty="0"/>
              <a:t> </a:t>
            </a:r>
            <a:r>
              <a:rPr lang="en-US" dirty="0" err="1"/>
              <a:t>katsealused</a:t>
            </a:r>
            <a:r>
              <a:rPr lang="en-US" dirty="0"/>
              <a:t> </a:t>
            </a:r>
            <a:r>
              <a:rPr lang="en-US" b="1" dirty="0" err="1"/>
              <a:t>säilitasid</a:t>
            </a:r>
            <a:r>
              <a:rPr lang="en-US" b="1" dirty="0"/>
              <a:t> </a:t>
            </a:r>
            <a:r>
              <a:rPr lang="en-US" b="1" dirty="0" err="1"/>
              <a:t>suurema</a:t>
            </a:r>
            <a:r>
              <a:rPr lang="en-US" b="1" dirty="0"/>
              <a:t> </a:t>
            </a:r>
            <a:r>
              <a:rPr lang="en-US" b="1" dirty="0" err="1"/>
              <a:t>kiiruse</a:t>
            </a:r>
            <a:r>
              <a:rPr lang="en-US" b="1" dirty="0"/>
              <a:t> ja </a:t>
            </a:r>
            <a:br>
              <a:rPr lang="et-EE" b="1" dirty="0"/>
            </a:br>
            <a:r>
              <a:rPr lang="en-US" b="1" dirty="0" err="1"/>
              <a:t>kõrgema</a:t>
            </a:r>
            <a:r>
              <a:rPr lang="en-US" b="1" dirty="0"/>
              <a:t> </a:t>
            </a:r>
            <a:r>
              <a:rPr lang="en-US" b="1" dirty="0" err="1"/>
              <a:t>pulsisageduse</a:t>
            </a:r>
            <a:r>
              <a:rPr lang="en-US" b="1" dirty="0"/>
              <a:t> </a:t>
            </a:r>
            <a:r>
              <a:rPr lang="en-US" b="1" dirty="0" err="1"/>
              <a:t>kogu</a:t>
            </a:r>
            <a:r>
              <a:rPr lang="en-US" b="1" dirty="0"/>
              <a:t> </a:t>
            </a:r>
            <a:r>
              <a:rPr lang="en-US" b="1" dirty="0" err="1"/>
              <a:t>sõidu</a:t>
            </a:r>
            <a:r>
              <a:rPr lang="en-US" b="1" dirty="0"/>
              <a:t> </a:t>
            </a:r>
            <a:r>
              <a:rPr lang="en-US" b="1" dirty="0" err="1"/>
              <a:t>vältel</a:t>
            </a:r>
            <a:r>
              <a:rPr lang="en-US" dirty="0"/>
              <a:t> </a:t>
            </a:r>
            <a:r>
              <a:rPr lang="en-US" dirty="0" err="1"/>
              <a:t>ning</a:t>
            </a:r>
            <a:r>
              <a:rPr lang="en-US" dirty="0"/>
              <a:t> </a:t>
            </a:r>
            <a:r>
              <a:rPr lang="en-US" dirty="0" err="1"/>
              <a:t>koheselt</a:t>
            </a:r>
            <a:r>
              <a:rPr lang="en-US" dirty="0"/>
              <a:t> </a:t>
            </a:r>
            <a:r>
              <a:rPr lang="en-US" dirty="0" err="1"/>
              <a:t>pärast</a:t>
            </a:r>
            <a:r>
              <a:rPr lang="en-US" dirty="0"/>
              <a:t> </a:t>
            </a:r>
            <a:br>
              <a:rPr lang="et-EE" dirty="0"/>
            </a:br>
            <a:r>
              <a:rPr lang="en-US" dirty="0" err="1"/>
              <a:t>sõitu</a:t>
            </a:r>
            <a:r>
              <a:rPr lang="en-US" dirty="0"/>
              <a:t> </a:t>
            </a:r>
            <a:r>
              <a:rPr lang="en-US" dirty="0" err="1"/>
              <a:t>mõõdetud</a:t>
            </a:r>
            <a:r>
              <a:rPr lang="en-US" dirty="0"/>
              <a:t> </a:t>
            </a:r>
            <a:r>
              <a:rPr lang="en-US" dirty="0" err="1"/>
              <a:t>laktaadisisaldus</a:t>
            </a:r>
            <a:r>
              <a:rPr lang="en-US" dirty="0"/>
              <a:t> </a:t>
            </a:r>
            <a:r>
              <a:rPr lang="en-US" dirty="0" err="1"/>
              <a:t>veres</a:t>
            </a:r>
            <a:r>
              <a:rPr lang="en-US" dirty="0"/>
              <a:t> </a:t>
            </a:r>
            <a:r>
              <a:rPr lang="en-US" dirty="0" err="1"/>
              <a:t>oli</a:t>
            </a:r>
            <a:r>
              <a:rPr lang="en-US" dirty="0"/>
              <a:t> </a:t>
            </a:r>
            <a:r>
              <a:rPr lang="en-US" dirty="0" err="1"/>
              <a:t>samuti</a:t>
            </a:r>
            <a:r>
              <a:rPr lang="en-US" dirty="0"/>
              <a:t> </a:t>
            </a:r>
            <a:r>
              <a:rPr lang="en-US" dirty="0" err="1"/>
              <a:t>kõrgem</a:t>
            </a:r>
            <a:r>
              <a:rPr lang="en-US" dirty="0"/>
              <a:t> </a:t>
            </a:r>
            <a:br>
              <a:rPr lang="et-EE" dirty="0"/>
            </a:br>
            <a:r>
              <a:rPr lang="en-US" dirty="0" err="1"/>
              <a:t>võrreldes</a:t>
            </a:r>
            <a:r>
              <a:rPr lang="en-US" dirty="0"/>
              <a:t> </a:t>
            </a:r>
            <a:r>
              <a:rPr lang="en-US" dirty="0" err="1"/>
              <a:t>testgrupiga</a:t>
            </a:r>
            <a:r>
              <a:rPr lang="en-US" dirty="0"/>
              <a:t>. </a:t>
            </a:r>
            <a:endParaRPr lang="et-EE" dirty="0"/>
          </a:p>
          <a:p>
            <a:pPr marL="0" indent="0" fontAlgn="base">
              <a:buNone/>
            </a:pPr>
            <a:r>
              <a:rPr lang="en-US" b="1" dirty="0" err="1">
                <a:solidFill>
                  <a:srgbClr val="FF0000"/>
                </a:solidFill>
              </a:rPr>
              <a:t>Kokkuvõttes</a:t>
            </a:r>
            <a:r>
              <a:rPr lang="en-US" b="1" dirty="0">
                <a:solidFill>
                  <a:srgbClr val="FF0000"/>
                </a:solidFill>
              </a:rPr>
              <a:t> </a:t>
            </a:r>
            <a:r>
              <a:rPr lang="en-US" b="1" dirty="0" err="1">
                <a:solidFill>
                  <a:srgbClr val="FF0000"/>
                </a:solidFill>
              </a:rPr>
              <a:t>tõdes</a:t>
            </a:r>
            <a:r>
              <a:rPr lang="en-US" b="1" dirty="0">
                <a:solidFill>
                  <a:srgbClr val="FF0000"/>
                </a:solidFill>
              </a:rPr>
              <a:t> </a:t>
            </a:r>
            <a:r>
              <a:rPr lang="en-US" b="1" dirty="0" err="1">
                <a:solidFill>
                  <a:srgbClr val="FF0000"/>
                </a:solidFill>
              </a:rPr>
              <a:t>Stadheim</a:t>
            </a:r>
            <a:r>
              <a:rPr lang="en-US" b="1" dirty="0">
                <a:solidFill>
                  <a:srgbClr val="FF0000"/>
                </a:solidFill>
              </a:rPr>
              <a:t>, et </a:t>
            </a:r>
            <a:r>
              <a:rPr lang="en-US" b="1" dirty="0" err="1">
                <a:solidFill>
                  <a:srgbClr val="FF0000"/>
                </a:solidFill>
              </a:rPr>
              <a:t>kõrgema</a:t>
            </a:r>
            <a:r>
              <a:rPr lang="en-US" b="1" dirty="0">
                <a:solidFill>
                  <a:srgbClr val="FF0000"/>
                </a:solidFill>
              </a:rPr>
              <a:t> </a:t>
            </a:r>
            <a:r>
              <a:rPr lang="en-US" b="1" dirty="0" err="1">
                <a:solidFill>
                  <a:srgbClr val="FF0000"/>
                </a:solidFill>
              </a:rPr>
              <a:t>pulsisageduse</a:t>
            </a:r>
            <a:r>
              <a:rPr lang="en-US" b="1" dirty="0">
                <a:solidFill>
                  <a:srgbClr val="FF0000"/>
                </a:solidFill>
              </a:rPr>
              <a:t> ja </a:t>
            </a:r>
            <a:r>
              <a:rPr lang="en-US" b="1" dirty="0" err="1">
                <a:solidFill>
                  <a:srgbClr val="FF0000"/>
                </a:solidFill>
              </a:rPr>
              <a:t>töö</a:t>
            </a:r>
            <a:r>
              <a:rPr lang="en-US" b="1" dirty="0">
                <a:solidFill>
                  <a:srgbClr val="FF0000"/>
                </a:solidFill>
              </a:rPr>
              <a:t> </a:t>
            </a:r>
            <a:r>
              <a:rPr lang="en-US" b="1" dirty="0" err="1">
                <a:solidFill>
                  <a:srgbClr val="FF0000"/>
                </a:solidFill>
              </a:rPr>
              <a:t>intensiivsusega</a:t>
            </a:r>
            <a:r>
              <a:rPr lang="en-US" b="1" dirty="0">
                <a:solidFill>
                  <a:srgbClr val="FF0000"/>
                </a:solidFill>
              </a:rPr>
              <a:t> </a:t>
            </a:r>
            <a:r>
              <a:rPr lang="en-US" b="1" dirty="0" err="1">
                <a:solidFill>
                  <a:srgbClr val="FF0000"/>
                </a:solidFill>
              </a:rPr>
              <a:t>sõitmine</a:t>
            </a:r>
            <a:r>
              <a:rPr lang="en-US" b="1" dirty="0">
                <a:solidFill>
                  <a:srgbClr val="FF0000"/>
                </a:solidFill>
              </a:rPr>
              <a:t> </a:t>
            </a:r>
            <a:r>
              <a:rPr lang="en-US" b="1" dirty="0" err="1">
                <a:solidFill>
                  <a:srgbClr val="FF0000"/>
                </a:solidFill>
              </a:rPr>
              <a:t>oli</a:t>
            </a:r>
            <a:r>
              <a:rPr lang="en-US" b="1" dirty="0">
                <a:solidFill>
                  <a:srgbClr val="FF0000"/>
                </a:solidFill>
              </a:rPr>
              <a:t> </a:t>
            </a:r>
            <a:r>
              <a:rPr lang="en-US" b="1" dirty="0" err="1">
                <a:solidFill>
                  <a:srgbClr val="FF0000"/>
                </a:solidFill>
              </a:rPr>
              <a:t>võimalik</a:t>
            </a:r>
            <a:r>
              <a:rPr lang="en-US" b="1" dirty="0">
                <a:solidFill>
                  <a:srgbClr val="FF0000"/>
                </a:solidFill>
              </a:rPr>
              <a:t> </a:t>
            </a:r>
            <a:r>
              <a:rPr lang="en-US" b="1" dirty="0" err="1">
                <a:solidFill>
                  <a:srgbClr val="FF0000"/>
                </a:solidFill>
              </a:rPr>
              <a:t>tänu</a:t>
            </a:r>
            <a:r>
              <a:rPr lang="en-US" b="1" dirty="0">
                <a:solidFill>
                  <a:srgbClr val="FF0000"/>
                </a:solidFill>
              </a:rPr>
              <a:t> </a:t>
            </a:r>
            <a:r>
              <a:rPr lang="en-US" b="1" dirty="0" err="1">
                <a:solidFill>
                  <a:srgbClr val="FF0000"/>
                </a:solidFill>
              </a:rPr>
              <a:t>vähenenud</a:t>
            </a:r>
            <a:r>
              <a:rPr lang="en-US" b="1" dirty="0">
                <a:solidFill>
                  <a:srgbClr val="FF0000"/>
                </a:solidFill>
              </a:rPr>
              <a:t> </a:t>
            </a:r>
            <a:r>
              <a:rPr lang="en-US" b="1" dirty="0" err="1">
                <a:solidFill>
                  <a:srgbClr val="FF0000"/>
                </a:solidFill>
              </a:rPr>
              <a:t>koormus</a:t>
            </a:r>
            <a:r>
              <a:rPr lang="en-US" b="1" dirty="0">
                <a:solidFill>
                  <a:srgbClr val="FF0000"/>
                </a:solidFill>
              </a:rPr>
              <a:t> </a:t>
            </a:r>
            <a:r>
              <a:rPr lang="en-US" b="1" dirty="0" err="1">
                <a:solidFill>
                  <a:srgbClr val="FF0000"/>
                </a:solidFill>
              </a:rPr>
              <a:t>tajule</a:t>
            </a:r>
            <a:r>
              <a:rPr lang="en-US" b="1" dirty="0">
                <a:solidFill>
                  <a:srgbClr val="FF0000"/>
                </a:solidFill>
              </a:rPr>
              <a:t>. </a:t>
            </a:r>
          </a:p>
        </p:txBody>
      </p:sp>
    </p:spTree>
    <p:extLst>
      <p:ext uri="{BB962C8B-B14F-4D97-AF65-F5344CB8AC3E}">
        <p14:creationId xmlns:p14="http://schemas.microsoft.com/office/powerpoint/2010/main" val="324264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AD500D-8FA5-42C6-9D0B-53FA578127D8}"/>
              </a:ext>
            </a:extLst>
          </p:cNvPr>
          <p:cNvSpPr>
            <a:spLocks noGrp="1"/>
          </p:cNvSpPr>
          <p:nvPr>
            <p:ph idx="1"/>
          </p:nvPr>
        </p:nvSpPr>
        <p:spPr>
          <a:xfrm>
            <a:off x="4510236" y="3284984"/>
            <a:ext cx="9782801" cy="4572000"/>
          </a:xfrm>
        </p:spPr>
        <p:txBody>
          <a:bodyPr/>
          <a:lstStyle/>
          <a:p>
            <a:pPr marL="0" indent="0">
              <a:buNone/>
            </a:pPr>
            <a:r>
              <a:rPr lang="et-EE" b="1" dirty="0"/>
              <a:t>Tänan kuulamast!</a:t>
            </a:r>
            <a:endParaRPr lang="en-US" b="1" dirty="0"/>
          </a:p>
        </p:txBody>
      </p:sp>
    </p:spTree>
    <p:extLst>
      <p:ext uri="{BB962C8B-B14F-4D97-AF65-F5344CB8AC3E}">
        <p14:creationId xmlns:p14="http://schemas.microsoft.com/office/powerpoint/2010/main" val="409738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BE99-BA04-4909-962E-EEA3C0F9D8FC}"/>
              </a:ext>
            </a:extLst>
          </p:cNvPr>
          <p:cNvSpPr>
            <a:spLocks noGrp="1"/>
          </p:cNvSpPr>
          <p:nvPr>
            <p:ph type="title"/>
          </p:nvPr>
        </p:nvSpPr>
        <p:spPr>
          <a:xfrm>
            <a:off x="1552764" y="22406"/>
            <a:ext cx="10369152" cy="1239837"/>
          </a:xfrm>
        </p:spPr>
        <p:txBody>
          <a:bodyPr>
            <a:normAutofit/>
          </a:bodyPr>
          <a:lstStyle/>
          <a:p>
            <a:r>
              <a:rPr lang="et-EE" b="1" dirty="0"/>
              <a:t>Suusatamise kiirus </a:t>
            </a:r>
            <a:br>
              <a:rPr lang="et-EE" b="1" dirty="0"/>
            </a:br>
            <a:r>
              <a:rPr lang="et-EE" b="1" dirty="0"/>
              <a:t>2017/18 vs 1998/99 MK sarjas</a:t>
            </a:r>
            <a:endParaRPr lang="en-US" b="1" dirty="0"/>
          </a:p>
        </p:txBody>
      </p:sp>
      <p:sp>
        <p:nvSpPr>
          <p:cNvPr id="3" name="Content Placeholder 2">
            <a:extLst>
              <a:ext uri="{FF2B5EF4-FFF2-40B4-BE49-F238E27FC236}">
                <a16:creationId xmlns:a16="http://schemas.microsoft.com/office/drawing/2014/main" id="{E377309A-D23B-4FFE-A693-4747B6A56AEE}"/>
              </a:ext>
            </a:extLst>
          </p:cNvPr>
          <p:cNvSpPr>
            <a:spLocks noGrp="1"/>
          </p:cNvSpPr>
          <p:nvPr>
            <p:ph idx="1"/>
          </p:nvPr>
        </p:nvSpPr>
        <p:spPr>
          <a:xfrm>
            <a:off x="1539762" y="1262243"/>
            <a:ext cx="11017225" cy="5148909"/>
          </a:xfrm>
        </p:spPr>
        <p:txBody>
          <a:bodyPr>
            <a:normAutofit fontScale="85000" lnSpcReduction="20000"/>
          </a:bodyPr>
          <a:lstStyle/>
          <a:p>
            <a:pPr marL="0" indent="0">
              <a:buNone/>
            </a:pPr>
            <a:endParaRPr lang="et-EE" b="1" dirty="0"/>
          </a:p>
          <a:p>
            <a:pPr marL="1463040" lvl="4" indent="0">
              <a:buNone/>
            </a:pPr>
            <a:r>
              <a:rPr lang="et-EE" sz="1600" b="1" dirty="0"/>
              <a:t>	</a:t>
            </a:r>
            <a:r>
              <a:rPr lang="et-EE" sz="2100" b="1" u="sng" dirty="0"/>
              <a:t>KL sprint /AVG	Uisk sprint/AVG	KL sprint/kiireim	Uisk sprint/kiireim</a:t>
            </a:r>
            <a:endParaRPr lang="et-EE" sz="1600" b="1" u="sng" dirty="0"/>
          </a:p>
          <a:p>
            <a:pPr marL="0" indent="0">
              <a:buNone/>
            </a:pPr>
            <a:r>
              <a:rPr lang="et-EE" sz="2400" b="1" dirty="0"/>
              <a:t>Naised		23,3km/h	29,5km/h	26,3km/h	34,2km/h</a:t>
            </a:r>
            <a:br>
              <a:rPr lang="et-EE" sz="2400" b="1" dirty="0"/>
            </a:br>
            <a:endParaRPr lang="et-EE" sz="2400" b="1" dirty="0"/>
          </a:p>
          <a:p>
            <a:pPr marL="0" indent="0">
              <a:buNone/>
            </a:pPr>
            <a:r>
              <a:rPr lang="et-EE" sz="2400" b="1" dirty="0"/>
              <a:t>Mehed		27,3km/h	33,8km/h	</a:t>
            </a:r>
            <a:r>
              <a:rPr lang="et-EE" sz="2400" b="1" dirty="0">
                <a:solidFill>
                  <a:srgbClr val="FF0000"/>
                </a:solidFill>
              </a:rPr>
              <a:t>30,2km/h</a:t>
            </a:r>
            <a:r>
              <a:rPr lang="et-EE" sz="2400" b="1" dirty="0"/>
              <a:t>	</a:t>
            </a:r>
            <a:r>
              <a:rPr lang="et-EE" sz="2400" b="1" dirty="0">
                <a:solidFill>
                  <a:schemeClr val="tx1"/>
                </a:solidFill>
              </a:rPr>
              <a:t>39,1km/h</a:t>
            </a:r>
            <a:r>
              <a:rPr lang="et-EE" sz="2400" b="1" dirty="0"/>
              <a:t> </a:t>
            </a:r>
            <a:r>
              <a:rPr lang="et-EE" sz="1500" b="1" dirty="0"/>
              <a:t>(10,87m/s)</a:t>
            </a:r>
          </a:p>
          <a:p>
            <a:pPr marL="0" indent="0">
              <a:buNone/>
            </a:pPr>
            <a:r>
              <a:rPr lang="et-EE" sz="2400" b="1" dirty="0"/>
              <a:t>				</a:t>
            </a:r>
          </a:p>
          <a:p>
            <a:pPr marL="0" indent="0">
              <a:buNone/>
            </a:pPr>
            <a:r>
              <a:rPr lang="et-EE" sz="2400" b="1" dirty="0"/>
              <a:t>			</a:t>
            </a:r>
            <a:r>
              <a:rPr lang="et-EE" sz="2400" b="1" u="sng" dirty="0"/>
              <a:t>KL </a:t>
            </a:r>
            <a:r>
              <a:rPr lang="et-EE" sz="2400" b="1" u="sng" dirty="0" err="1"/>
              <a:t>dist</a:t>
            </a:r>
            <a:r>
              <a:rPr lang="et-EE" sz="2400" b="1" u="sng" dirty="0"/>
              <a:t>./AVG</a:t>
            </a:r>
            <a:r>
              <a:rPr lang="et-EE" sz="2400" b="1" dirty="0"/>
              <a:t>		</a:t>
            </a:r>
            <a:r>
              <a:rPr lang="et-EE" sz="2400" b="1" u="sng" dirty="0"/>
              <a:t>KL </a:t>
            </a:r>
            <a:r>
              <a:rPr lang="et-EE" sz="2400" b="1" u="sng" dirty="0" err="1"/>
              <a:t>dist</a:t>
            </a:r>
            <a:r>
              <a:rPr lang="et-EE" sz="2400" b="1" u="sng" dirty="0"/>
              <a:t>./Kiireim</a:t>
            </a:r>
          </a:p>
          <a:p>
            <a:pPr marL="0" indent="0">
              <a:buNone/>
            </a:pPr>
            <a:r>
              <a:rPr lang="et-EE" sz="2400" b="1" dirty="0"/>
              <a:t>Naised	2018		23,3km/h		25,2km/h</a:t>
            </a:r>
          </a:p>
          <a:p>
            <a:pPr marL="0" indent="0">
              <a:buNone/>
            </a:pPr>
            <a:r>
              <a:rPr lang="et-EE" sz="2400" b="1" dirty="0"/>
              <a:t>Naised 1999		20,6km/h </a:t>
            </a:r>
            <a:r>
              <a:rPr lang="et-EE" sz="1600" b="1" dirty="0"/>
              <a:t>(21,34km/h)	</a:t>
            </a:r>
            <a:r>
              <a:rPr lang="et-EE" sz="2400" b="1" dirty="0"/>
              <a:t>24,2km/h </a:t>
            </a:r>
            <a:r>
              <a:rPr lang="et-EE" sz="1600" b="1" dirty="0"/>
              <a:t>(23,4km/h)</a:t>
            </a:r>
          </a:p>
          <a:p>
            <a:pPr marL="0" indent="0">
              <a:buNone/>
            </a:pPr>
            <a:endParaRPr lang="et-EE" sz="2400" b="1" dirty="0"/>
          </a:p>
          <a:p>
            <a:pPr marL="0" indent="0">
              <a:buNone/>
            </a:pPr>
            <a:r>
              <a:rPr lang="et-EE" sz="2400" b="1" dirty="0"/>
              <a:t>Mehed	2018		26,1km/h		</a:t>
            </a:r>
            <a:r>
              <a:rPr lang="et-EE" sz="2400" b="1" dirty="0">
                <a:solidFill>
                  <a:srgbClr val="FF0000"/>
                </a:solidFill>
              </a:rPr>
              <a:t>28,3km/h</a:t>
            </a:r>
          </a:p>
          <a:p>
            <a:pPr marL="0" indent="0">
              <a:buNone/>
            </a:pPr>
            <a:r>
              <a:rPr lang="et-EE" sz="2400" b="1" dirty="0">
                <a:solidFill>
                  <a:schemeClr val="tx1"/>
                </a:solidFill>
              </a:rPr>
              <a:t>Mehed 1999		22,4km/h </a:t>
            </a:r>
            <a:r>
              <a:rPr lang="et-EE" sz="1600" b="1" dirty="0">
                <a:solidFill>
                  <a:schemeClr val="tx1"/>
                </a:solidFill>
              </a:rPr>
              <a:t>(23,32km/h)</a:t>
            </a:r>
            <a:r>
              <a:rPr lang="et-EE" sz="2400" b="1" dirty="0">
                <a:solidFill>
                  <a:schemeClr val="tx1"/>
                </a:solidFill>
              </a:rPr>
              <a:t>	25,9km/h</a:t>
            </a:r>
          </a:p>
          <a:p>
            <a:pPr marL="0" indent="0">
              <a:buNone/>
            </a:pPr>
            <a:r>
              <a:rPr lang="et-EE" sz="1600" b="1" dirty="0"/>
              <a:t>							*Georg </a:t>
            </a:r>
            <a:r>
              <a:rPr lang="et-EE" sz="1600" b="1" dirty="0" err="1"/>
              <a:t>Zipfel</a:t>
            </a:r>
            <a:r>
              <a:rPr lang="et-EE" sz="1600" b="1" dirty="0"/>
              <a:t>, </a:t>
            </a:r>
            <a:r>
              <a:rPr lang="et-EE" sz="1600" b="1" dirty="0" err="1"/>
              <a:t>Deutscher</a:t>
            </a:r>
            <a:r>
              <a:rPr lang="et-EE" sz="1600" b="1" dirty="0"/>
              <a:t> </a:t>
            </a:r>
            <a:r>
              <a:rPr lang="et-EE" sz="1600" b="1" dirty="0" err="1"/>
              <a:t>Skiverband</a:t>
            </a:r>
            <a:r>
              <a:rPr lang="et-EE" sz="1600" b="1" dirty="0"/>
              <a:t>, </a:t>
            </a:r>
            <a:r>
              <a:rPr lang="et-EE" sz="1600" b="1" dirty="0" err="1"/>
              <a:t>April</a:t>
            </a:r>
            <a:r>
              <a:rPr lang="et-EE" sz="1600" b="1" dirty="0"/>
              <a:t> 2018</a:t>
            </a:r>
          </a:p>
          <a:p>
            <a:pPr marL="0" indent="0">
              <a:buNone/>
            </a:pPr>
            <a:r>
              <a:rPr lang="et-EE" sz="1600" b="1" dirty="0"/>
              <a:t>							*www.fis-ski-com / hooaeg 1998/1999</a:t>
            </a:r>
            <a:endParaRPr lang="en-US" sz="1600" b="1" dirty="0"/>
          </a:p>
        </p:txBody>
      </p:sp>
    </p:spTree>
    <p:extLst>
      <p:ext uri="{BB962C8B-B14F-4D97-AF65-F5344CB8AC3E}">
        <p14:creationId xmlns:p14="http://schemas.microsoft.com/office/powerpoint/2010/main" val="36755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C423-1807-449D-BEB7-EFD6273086F0}"/>
              </a:ext>
            </a:extLst>
          </p:cNvPr>
          <p:cNvSpPr>
            <a:spLocks noGrp="1"/>
          </p:cNvSpPr>
          <p:nvPr>
            <p:ph type="title"/>
          </p:nvPr>
        </p:nvSpPr>
        <p:spPr>
          <a:xfrm>
            <a:off x="1593436" y="177801"/>
            <a:ext cx="9782801" cy="1018952"/>
          </a:xfrm>
        </p:spPr>
        <p:txBody>
          <a:bodyPr/>
          <a:lstStyle/>
          <a:p>
            <a:r>
              <a:rPr lang="et-EE" dirty="0"/>
              <a:t>Kiireimad ajad </a:t>
            </a:r>
            <a:r>
              <a:rPr lang="et-EE" dirty="0" err="1"/>
              <a:t>Vasaloppetil</a:t>
            </a:r>
            <a:endParaRPr lang="en-US" dirty="0"/>
          </a:p>
        </p:txBody>
      </p:sp>
      <p:sp>
        <p:nvSpPr>
          <p:cNvPr id="3" name="Content Placeholder 2">
            <a:extLst>
              <a:ext uri="{FF2B5EF4-FFF2-40B4-BE49-F238E27FC236}">
                <a16:creationId xmlns:a16="http://schemas.microsoft.com/office/drawing/2014/main" id="{6A417716-6410-4A7D-82D5-0C0B87611235}"/>
              </a:ext>
            </a:extLst>
          </p:cNvPr>
          <p:cNvSpPr>
            <a:spLocks noGrp="1"/>
          </p:cNvSpPr>
          <p:nvPr>
            <p:ph idx="1"/>
          </p:nvPr>
        </p:nvSpPr>
        <p:spPr>
          <a:xfrm>
            <a:off x="1593436" y="1600200"/>
            <a:ext cx="10477640" cy="4572000"/>
          </a:xfrm>
        </p:spPr>
        <p:txBody>
          <a:bodyPr>
            <a:normAutofit fontScale="70000" lnSpcReduction="20000"/>
          </a:bodyPr>
          <a:lstStyle/>
          <a:p>
            <a:r>
              <a:rPr lang="et-EE" b="1" dirty="0"/>
              <a:t>10 kiireimat aega </a:t>
            </a:r>
            <a:r>
              <a:rPr lang="et-EE" b="1" dirty="0" err="1"/>
              <a:t>Vasaloppetil</a:t>
            </a:r>
            <a:r>
              <a:rPr lang="et-EE" b="1" dirty="0"/>
              <a:t>			Keskmine aeg (kuni 2011)</a:t>
            </a:r>
            <a:endParaRPr lang="en-US" dirty="0"/>
          </a:p>
          <a:p>
            <a:r>
              <a:rPr lang="en-US" dirty="0"/>
              <a:t>2012: </a:t>
            </a:r>
            <a:r>
              <a:rPr lang="en-US" dirty="0" err="1"/>
              <a:t>Jörgen</a:t>
            </a:r>
            <a:r>
              <a:rPr lang="en-US" dirty="0"/>
              <a:t> Brink (SWE) </a:t>
            </a:r>
            <a:r>
              <a:rPr lang="et-EE" dirty="0"/>
              <a:t>		</a:t>
            </a:r>
            <a:r>
              <a:rPr lang="en-US" dirty="0"/>
              <a:t>3:38:41</a:t>
            </a:r>
            <a:r>
              <a:rPr lang="et-EE" dirty="0"/>
              <a:t>		1950</a:t>
            </a:r>
            <a:endParaRPr lang="en-US" dirty="0"/>
          </a:p>
          <a:p>
            <a:r>
              <a:rPr lang="en-US" dirty="0"/>
              <a:t>1998: </a:t>
            </a:r>
            <a:r>
              <a:rPr lang="en-US" dirty="0">
                <a:hlinkClick r:id="rId2" tooltip="Peter Göransson"/>
              </a:rPr>
              <a:t>Peter </a:t>
            </a:r>
            <a:r>
              <a:rPr lang="en-US" dirty="0" err="1">
                <a:hlinkClick r:id="rId2" tooltip="Peter Göransson"/>
              </a:rPr>
              <a:t>Göransson</a:t>
            </a:r>
            <a:r>
              <a:rPr lang="en-US" dirty="0"/>
              <a:t> (SWE) </a:t>
            </a:r>
            <a:r>
              <a:rPr lang="et-EE" dirty="0"/>
              <a:t>	</a:t>
            </a:r>
            <a:r>
              <a:rPr lang="en-US" dirty="0"/>
              <a:t>3:38:57</a:t>
            </a:r>
            <a:r>
              <a:rPr lang="et-EE" dirty="0"/>
              <a:t>		1960	- 31:45 vs 1950</a:t>
            </a:r>
            <a:endParaRPr lang="en-US" dirty="0"/>
          </a:p>
          <a:p>
            <a:r>
              <a:rPr lang="en-US" dirty="0"/>
              <a:t>2004: </a:t>
            </a:r>
            <a:r>
              <a:rPr lang="en-US" dirty="0">
                <a:hlinkClick r:id="rId3" tooltip="Anders Aukland"/>
              </a:rPr>
              <a:t>Anders </a:t>
            </a:r>
            <a:r>
              <a:rPr lang="en-US" dirty="0" err="1">
                <a:hlinkClick r:id="rId3" tooltip="Anders Aukland"/>
              </a:rPr>
              <a:t>Aukland</a:t>
            </a:r>
            <a:r>
              <a:rPr lang="en-US" dirty="0"/>
              <a:t> (NOR) </a:t>
            </a:r>
            <a:r>
              <a:rPr lang="et-EE" dirty="0"/>
              <a:t>	</a:t>
            </a:r>
            <a:r>
              <a:rPr lang="en-US" dirty="0"/>
              <a:t>3:48:42</a:t>
            </a:r>
            <a:r>
              <a:rPr lang="et-EE" dirty="0"/>
              <a:t>		1970	- 16:07 vs 1960</a:t>
            </a:r>
            <a:endParaRPr lang="en-US" dirty="0"/>
          </a:p>
          <a:p>
            <a:r>
              <a:rPr lang="en-US" dirty="0"/>
              <a:t>1986: Bengt </a:t>
            </a:r>
            <a:r>
              <a:rPr lang="en-US" dirty="0" err="1"/>
              <a:t>Hassis</a:t>
            </a:r>
            <a:r>
              <a:rPr lang="en-US" dirty="0"/>
              <a:t> (SWE) </a:t>
            </a:r>
            <a:r>
              <a:rPr lang="et-EE" dirty="0"/>
              <a:t>		</a:t>
            </a:r>
            <a:r>
              <a:rPr lang="en-US" dirty="0"/>
              <a:t>3:48:55</a:t>
            </a:r>
            <a:r>
              <a:rPr lang="et-EE" dirty="0"/>
              <a:t>		1980	- 24:09 vs 1970</a:t>
            </a:r>
            <a:endParaRPr lang="en-US" dirty="0"/>
          </a:p>
          <a:p>
            <a:r>
              <a:rPr lang="en-US" dirty="0"/>
              <a:t>2013: </a:t>
            </a:r>
            <a:r>
              <a:rPr lang="en-US" dirty="0" err="1">
                <a:hlinkClick r:id="rId4" tooltip="Jørgen Aukland"/>
              </a:rPr>
              <a:t>Jørgen</a:t>
            </a:r>
            <a:r>
              <a:rPr lang="en-US" dirty="0">
                <a:hlinkClick r:id="rId4" tooltip="Jørgen Aukland"/>
              </a:rPr>
              <a:t> </a:t>
            </a:r>
            <a:r>
              <a:rPr lang="en-US" dirty="0" err="1">
                <a:hlinkClick r:id="rId4" tooltip="Jørgen Aukland"/>
              </a:rPr>
              <a:t>Aukland</a:t>
            </a:r>
            <a:r>
              <a:rPr lang="en-US" dirty="0"/>
              <a:t> (NOR) </a:t>
            </a:r>
            <a:r>
              <a:rPr lang="et-EE" dirty="0"/>
              <a:t>	</a:t>
            </a:r>
            <a:r>
              <a:rPr lang="en-US" dirty="0"/>
              <a:t>3:50:49</a:t>
            </a:r>
            <a:r>
              <a:rPr lang="et-EE" dirty="0"/>
              <a:t>		1990	- 13:06 vs 1980</a:t>
            </a:r>
            <a:endParaRPr lang="en-US" dirty="0"/>
          </a:p>
          <a:p>
            <a:r>
              <a:rPr lang="en-US" dirty="0"/>
              <a:t>2005: Oskar </a:t>
            </a:r>
            <a:r>
              <a:rPr lang="en-US" dirty="0" err="1"/>
              <a:t>Svärd</a:t>
            </a:r>
            <a:r>
              <a:rPr lang="en-US" dirty="0"/>
              <a:t> (SWE) </a:t>
            </a:r>
            <a:r>
              <a:rPr lang="et-EE" dirty="0"/>
              <a:t>		</a:t>
            </a:r>
            <a:r>
              <a:rPr lang="en-US" dirty="0"/>
              <a:t>3:51:47</a:t>
            </a:r>
            <a:r>
              <a:rPr lang="et-EE" dirty="0"/>
              <a:t>		2000	- 2:18 vs 1990</a:t>
            </a:r>
            <a:endParaRPr lang="en-US" dirty="0"/>
          </a:p>
          <a:p>
            <a:r>
              <a:rPr lang="en-US" dirty="0"/>
              <a:t>2011: </a:t>
            </a:r>
            <a:r>
              <a:rPr lang="en-US" dirty="0" err="1"/>
              <a:t>Jörgen</a:t>
            </a:r>
            <a:r>
              <a:rPr lang="en-US" dirty="0"/>
              <a:t> Brink (SWE) </a:t>
            </a:r>
            <a:r>
              <a:rPr lang="et-EE" dirty="0"/>
              <a:t>		</a:t>
            </a:r>
            <a:r>
              <a:rPr lang="en-US" dirty="0"/>
              <a:t>3:51:51</a:t>
            </a:r>
            <a:r>
              <a:rPr lang="et-EE" dirty="0"/>
              <a:t>		2010	- 12:12 vs 2000</a:t>
            </a:r>
            <a:endParaRPr lang="en-US" dirty="0"/>
          </a:p>
          <a:p>
            <a:r>
              <a:rPr lang="en-US" dirty="0"/>
              <a:t>1992: Jan </a:t>
            </a:r>
            <a:r>
              <a:rPr lang="en-US" dirty="0" err="1"/>
              <a:t>Ottosson</a:t>
            </a:r>
            <a:r>
              <a:rPr lang="en-US" dirty="0"/>
              <a:t> (SWE) </a:t>
            </a:r>
            <a:r>
              <a:rPr lang="et-EE" dirty="0"/>
              <a:t>		</a:t>
            </a:r>
            <a:r>
              <a:rPr lang="en-US" dirty="0"/>
              <a:t>3:57:04</a:t>
            </a:r>
          </a:p>
          <a:p>
            <a:r>
              <a:rPr lang="en-US" dirty="0"/>
              <a:t>2017: </a:t>
            </a:r>
            <a:r>
              <a:rPr lang="en-US" dirty="0">
                <a:hlinkClick r:id="rId5" tooltip="John Kristian Dahl"/>
              </a:rPr>
              <a:t>John Kristian Dahl</a:t>
            </a:r>
            <a:r>
              <a:rPr lang="en-US" dirty="0"/>
              <a:t> (NOR) </a:t>
            </a:r>
            <a:r>
              <a:rPr lang="et-EE" dirty="0"/>
              <a:t>	</a:t>
            </a:r>
            <a:r>
              <a:rPr lang="en-US" dirty="0"/>
              <a:t>3:57:18</a:t>
            </a:r>
          </a:p>
          <a:p>
            <a:r>
              <a:rPr lang="en-US" dirty="0"/>
              <a:t>1983: </a:t>
            </a:r>
            <a:r>
              <a:rPr lang="en-US" dirty="0">
                <a:hlinkClick r:id="rId6" tooltip="Konrad Hallenbarter"/>
              </a:rPr>
              <a:t>Konrad </a:t>
            </a:r>
            <a:r>
              <a:rPr lang="en-US" dirty="0" err="1">
                <a:hlinkClick r:id="rId6" tooltip="Konrad Hallenbarter"/>
              </a:rPr>
              <a:t>Hallenbarter</a:t>
            </a:r>
            <a:r>
              <a:rPr lang="en-US" dirty="0"/>
              <a:t> (SUI) </a:t>
            </a:r>
            <a:r>
              <a:rPr lang="et-EE" dirty="0"/>
              <a:t>	</a:t>
            </a:r>
            <a:r>
              <a:rPr lang="en-US" dirty="0"/>
              <a:t>3:58:08</a:t>
            </a:r>
            <a:br>
              <a:rPr lang="et-EE" dirty="0"/>
            </a:br>
            <a:r>
              <a:rPr lang="et-EE" dirty="0"/>
              <a:t>								*Wikipedia.org</a:t>
            </a:r>
            <a:endParaRPr lang="en-US" dirty="0"/>
          </a:p>
          <a:p>
            <a:endParaRPr lang="en-US" dirty="0"/>
          </a:p>
        </p:txBody>
      </p:sp>
    </p:spTree>
    <p:extLst>
      <p:ext uri="{BB962C8B-B14F-4D97-AF65-F5344CB8AC3E}">
        <p14:creationId xmlns:p14="http://schemas.microsoft.com/office/powerpoint/2010/main" val="409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8939-ACB8-4749-A03E-729F62EB0CE7}"/>
              </a:ext>
            </a:extLst>
          </p:cNvPr>
          <p:cNvSpPr>
            <a:spLocks noGrp="1"/>
          </p:cNvSpPr>
          <p:nvPr>
            <p:ph type="title"/>
          </p:nvPr>
        </p:nvSpPr>
        <p:spPr>
          <a:xfrm>
            <a:off x="1341884" y="980092"/>
            <a:ext cx="11134973" cy="1239837"/>
          </a:xfrm>
        </p:spPr>
        <p:txBody>
          <a:bodyPr/>
          <a:lstStyle/>
          <a:p>
            <a:r>
              <a:rPr lang="et-EE" b="1" dirty="0"/>
              <a:t>15km klassikatehnika individuaalstart MK-sarjas</a:t>
            </a:r>
            <a:endParaRPr lang="en-US" b="1" dirty="0"/>
          </a:p>
        </p:txBody>
      </p:sp>
      <p:sp>
        <p:nvSpPr>
          <p:cNvPr id="9" name="Content Placeholder 2">
            <a:extLst>
              <a:ext uri="{FF2B5EF4-FFF2-40B4-BE49-F238E27FC236}">
                <a16:creationId xmlns:a16="http://schemas.microsoft.com/office/drawing/2014/main" id="{58406A24-D87F-42F1-81C7-8E99004AC1D9}"/>
              </a:ext>
            </a:extLst>
          </p:cNvPr>
          <p:cNvSpPr txBox="1">
            <a:spLocks/>
          </p:cNvSpPr>
          <p:nvPr/>
        </p:nvSpPr>
        <p:spPr>
          <a:xfrm>
            <a:off x="1593436" y="5589240"/>
            <a:ext cx="9782801" cy="58296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2"/>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2"/>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2"/>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2"/>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lgn="r">
              <a:buNone/>
            </a:pPr>
            <a:r>
              <a:rPr lang="et-EE" dirty="0">
                <a:solidFill>
                  <a:schemeClr val="tx1"/>
                </a:solidFill>
                <a:hlinkClick r:id="rId2"/>
              </a:rPr>
              <a:t>* www.fis-ski.com</a:t>
            </a:r>
            <a:endParaRPr lang="et-EE" dirty="0">
              <a:solidFill>
                <a:schemeClr val="tx1"/>
              </a:solidFill>
            </a:endParaRPr>
          </a:p>
          <a:p>
            <a:endParaRPr lang="en-US" dirty="0"/>
          </a:p>
        </p:txBody>
      </p:sp>
      <p:pic>
        <p:nvPicPr>
          <p:cNvPr id="17" name="Content Placeholder 16">
            <a:extLst>
              <a:ext uri="{FF2B5EF4-FFF2-40B4-BE49-F238E27FC236}">
                <a16:creationId xmlns:a16="http://schemas.microsoft.com/office/drawing/2014/main" id="{542062E0-CD2F-4C17-8E05-885185F43A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187" y="2420888"/>
            <a:ext cx="11902449" cy="1727556"/>
          </a:xfrm>
        </p:spPr>
      </p:pic>
    </p:spTree>
    <p:extLst>
      <p:ext uri="{BB962C8B-B14F-4D97-AF65-F5344CB8AC3E}">
        <p14:creationId xmlns:p14="http://schemas.microsoft.com/office/powerpoint/2010/main" val="182213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2369-8CD0-44F1-B16C-9CFC5DB6DAA0}"/>
              </a:ext>
            </a:extLst>
          </p:cNvPr>
          <p:cNvSpPr>
            <a:spLocks noGrp="1"/>
          </p:cNvSpPr>
          <p:nvPr>
            <p:ph type="title"/>
          </p:nvPr>
        </p:nvSpPr>
        <p:spPr>
          <a:xfrm>
            <a:off x="1629916" y="476672"/>
            <a:ext cx="9782801" cy="1239837"/>
          </a:xfrm>
        </p:spPr>
        <p:txBody>
          <a:bodyPr/>
          <a:lstStyle/>
          <a:p>
            <a:r>
              <a:rPr lang="et-EE" b="1" dirty="0"/>
              <a:t>Teadusuuringute arv paaristõugete kohta</a:t>
            </a:r>
            <a:endParaRPr lang="en-US" b="1" dirty="0"/>
          </a:p>
        </p:txBody>
      </p:sp>
      <p:sp>
        <p:nvSpPr>
          <p:cNvPr id="7" name="Rectangle 6">
            <a:extLst>
              <a:ext uri="{FF2B5EF4-FFF2-40B4-BE49-F238E27FC236}">
                <a16:creationId xmlns:a16="http://schemas.microsoft.com/office/drawing/2014/main" id="{3AF0087A-CE70-4F50-818B-0431F894AFC8}"/>
              </a:ext>
            </a:extLst>
          </p:cNvPr>
          <p:cNvSpPr/>
          <p:nvPr/>
        </p:nvSpPr>
        <p:spPr>
          <a:xfrm>
            <a:off x="5734372" y="6237312"/>
            <a:ext cx="7130824" cy="461665"/>
          </a:xfrm>
          <a:prstGeom prst="rect">
            <a:avLst/>
          </a:prstGeom>
        </p:spPr>
        <p:txBody>
          <a:bodyPr wrap="square">
            <a:spAutoFit/>
          </a:bodyPr>
          <a:lstStyle/>
          <a:p>
            <a:r>
              <a:rPr lang="et-EE" sz="2400" b="1" dirty="0"/>
              <a:t>* </a:t>
            </a:r>
            <a:r>
              <a:rPr lang="en-US" sz="2400" b="1" dirty="0"/>
              <a:t>https://www.ncbi.nlm.nih.gov/pubmed/</a:t>
            </a:r>
          </a:p>
        </p:txBody>
      </p:sp>
      <p:pic>
        <p:nvPicPr>
          <p:cNvPr id="11" name="Content Placeholder 10">
            <a:extLst>
              <a:ext uri="{FF2B5EF4-FFF2-40B4-BE49-F238E27FC236}">
                <a16:creationId xmlns:a16="http://schemas.microsoft.com/office/drawing/2014/main" id="{9EE61C03-CA48-4E87-8782-7C8E9248F7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21" y="2189164"/>
            <a:ext cx="12091982" cy="2952328"/>
          </a:xfrm>
        </p:spPr>
      </p:pic>
    </p:spTree>
    <p:extLst>
      <p:ext uri="{BB962C8B-B14F-4D97-AF65-F5344CB8AC3E}">
        <p14:creationId xmlns:p14="http://schemas.microsoft.com/office/powerpoint/2010/main" val="361032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1C78-9171-4ABD-86FF-62F82651078E}"/>
              </a:ext>
            </a:extLst>
          </p:cNvPr>
          <p:cNvSpPr>
            <a:spLocks noGrp="1"/>
          </p:cNvSpPr>
          <p:nvPr>
            <p:ph type="title"/>
          </p:nvPr>
        </p:nvSpPr>
        <p:spPr>
          <a:xfrm>
            <a:off x="5806380" y="2189163"/>
            <a:ext cx="9782801" cy="1239837"/>
          </a:xfrm>
        </p:spPr>
        <p:txBody>
          <a:bodyPr>
            <a:normAutofit fontScale="90000"/>
          </a:bodyPr>
          <a:lstStyle/>
          <a:p>
            <a:r>
              <a:rPr lang="et-EE" sz="15000" b="1" dirty="0"/>
              <a:t>2</a:t>
            </a:r>
            <a:br>
              <a:rPr lang="en-US" sz="9600" dirty="0"/>
            </a:br>
            <a:endParaRPr lang="en-US" dirty="0"/>
          </a:p>
        </p:txBody>
      </p:sp>
      <p:sp>
        <p:nvSpPr>
          <p:cNvPr id="3" name="Content Placeholder 2">
            <a:extLst>
              <a:ext uri="{FF2B5EF4-FFF2-40B4-BE49-F238E27FC236}">
                <a16:creationId xmlns:a16="http://schemas.microsoft.com/office/drawing/2014/main" id="{4804429F-419F-45D2-A486-E9F24CB75C43}"/>
              </a:ext>
            </a:extLst>
          </p:cNvPr>
          <p:cNvSpPr>
            <a:spLocks noGrp="1"/>
          </p:cNvSpPr>
          <p:nvPr>
            <p:ph idx="1"/>
          </p:nvPr>
        </p:nvSpPr>
        <p:spPr>
          <a:xfrm>
            <a:off x="1773932" y="3140968"/>
            <a:ext cx="9782801" cy="4572000"/>
          </a:xfrm>
        </p:spPr>
        <p:txBody>
          <a:bodyPr>
            <a:normAutofit/>
          </a:bodyPr>
          <a:lstStyle/>
          <a:p>
            <a:pPr marL="0" indent="0" algn="ctr">
              <a:buNone/>
            </a:pPr>
            <a:r>
              <a:rPr lang="et-EE" sz="4000" b="1" dirty="0"/>
              <a:t>Kuidas on mõjutanud suurem kiirus paaristõukelist suusatehnikat?</a:t>
            </a:r>
            <a:endParaRPr lang="en-US" sz="4000" dirty="0"/>
          </a:p>
        </p:txBody>
      </p:sp>
    </p:spTree>
    <p:extLst>
      <p:ext uri="{BB962C8B-B14F-4D97-AF65-F5344CB8AC3E}">
        <p14:creationId xmlns:p14="http://schemas.microsoft.com/office/powerpoint/2010/main" val="150107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nowflake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2.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15ED37-D514-41C3-9B3C-B262145D17B7}">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Snowflakes design slides</Template>
  <TotalTime>1655</TotalTime>
  <Words>1261</Words>
  <Application>Microsoft Office PowerPoint</Application>
  <PresentationFormat>Custom</PresentationFormat>
  <Paragraphs>155</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Century Gothic</vt:lpstr>
      <vt:lpstr>Euphemia</vt:lpstr>
      <vt:lpstr>Snowflakes design template</vt:lpstr>
      <vt:lpstr>Paaristõuked ning teadusuuringud     </vt:lpstr>
      <vt:lpstr>Klassikatehnika evolutsioon…</vt:lpstr>
      <vt:lpstr>Double poling is here to stay and it will change the face of our beloved sport.“  ~ Toni Roponen </vt:lpstr>
      <vt:lpstr>Tänapäeva murdmaasuusatamine on kiirem kui ta oli varem?</vt:lpstr>
      <vt:lpstr>Suusatamise kiirus  2017/18 vs 1998/99 MK sarjas</vt:lpstr>
      <vt:lpstr>Kiireimad ajad Vasaloppetil</vt:lpstr>
      <vt:lpstr>15km klassikatehnika individuaalstart MK-sarjas</vt:lpstr>
      <vt:lpstr>Teadusuuringute arv paaristõugete kohta</vt:lpstr>
      <vt:lpstr>2 </vt:lpstr>
      <vt:lpstr>2.1 </vt:lpstr>
      <vt:lpstr>Stöggl T, Karlöf L. Mechanical behaviour of cross-country ski racing poles during double poling  Sports Biomechanics 2013; 12(4): 365-380 https://www.ncbi.nlm.nih.gov/pubmed/24466649</vt:lpstr>
      <vt:lpstr>2.2 </vt:lpstr>
      <vt:lpstr>Stöggl TL, Müller E.  Kinematic determinants and physiological response of cross-country skiing at maximal speed Medicine and Sciense in Sports and Exercise 2009; 41(7): 1476-1487 https://www.ncbi.nlm.nih.gov/pubmed/19516152</vt:lpstr>
      <vt:lpstr>Lindinger SJ, Holmberg HC, Müller E, Rapp W.  Changes in upper body muscle activity with increasing double poling velocities in elite cross-country skiing.  European Journal of Applied Physiology 2009; 106(3): 353-363  https://www.ncbi.nlm.nih.gov/pubmed/19280214 </vt:lpstr>
      <vt:lpstr>Stöggl T, Holmberg HC.  Force interaction and 3D pole movement in double poling.  Scandinavian journal of Medicine &amp; Science in Sports 2011; 21(6):e393-404  https://www.ncbi.nlm.nih.gov/pubmed/21545537 </vt:lpstr>
      <vt:lpstr>Stöggl T, Holmberg HC.  Double-Poling Biomechanics of Elite Cross-country Skiers: Flat versus Uphill Terrain.  Medicine and Science in Sports and Exercise 2016; 48(8): 1580-1589  https://www.ncbi.nlm.nih.gov/pubmed/27031747 </vt:lpstr>
      <vt:lpstr>Holmberg HC, Lindinger S, Stöggl T, Björklund G, Müller E.  Contribution of the legs to double-poling performance in elite cross-country skiers.  Medicine and Science in Sports and Exercise 2006; 38(10): 1853-1860  https://www.ncbi.nlm.nih.gov/pubmed/17019309 </vt:lpstr>
      <vt:lpstr>Zoppirolli C, Pellegrini B, Modena R, Savoldelli A, Bortolan L, et al.  Changes in upper and lower body muscle involvement at increasing double poling velocities: an ecological study.  Scandinavian Journal of Medicine &amp; Science in Sports 2016; 10.1111/sms.12783  https://www.ncbi.nlm.nih.gov/pubmed/27726202  </vt:lpstr>
      <vt:lpstr>PowerPoint Presentation</vt:lpstr>
      <vt:lpstr>2.3 </vt:lpstr>
      <vt:lpstr>Stöggl T, Enqvist J, Muller E, Holmberg HC.  Relationships between body composition, body dimensions, and peak speed in cross-country sprint skiing Journal of Sports Sciences 2010; 28(2): 161-169 https://www.ncbi.nlm.nih.gov/pubmed/20391090 </vt:lpstr>
      <vt:lpstr>Østerås S, Welde B, Danielsen J, van den Tillaar R, Ettema G et al.  Contribution of Upper-Body Strength, Body Composition, and Maximal Oxygen Uptake to Predict Double Poling Power and Overall Performance in Female Cross-Country Skiers.  Journal of Strength and Conditioning Research 2016; 30(9): 2557-2564  https://www.ncbi.nlm.nih.gov/pubmed/26817743 </vt:lpstr>
      <vt:lpstr>Sandbakk Ø, Ettema G, Holmberg HC.  Gender differences in endurance performance by elite cross-country skiers are influenced by the contribution from poling Scandinavian journal of Medicine &amp; Science in Sports 2014; 24(1): 28-33  https://www.ncbi.nlm.nih.gov/pubmed/22621157 </vt:lpstr>
      <vt:lpstr>Bojsen-Møller J, Losnegard sT, Kemppainen J, Viljanen T, Kalliokoski KK.  Muscle use during double poling evaluated by positron emission tomography.  Journal of Applied Physiology 2010; 109(6): 1895-1903  https://www.ncbi.nlm.nih.gov/pubmed/20947710 </vt:lpstr>
      <vt:lpstr>Alsobrook NG, Heil DP.  Upper body power as a determinant of classical cross-country ski performance European Journal of Applied Physiology 2009; 105(4): 663-641 https://www.ncbi.nlm.nih.gov/pubmed/19039602</vt:lpstr>
      <vt:lpstr>2.4 </vt:lpstr>
      <vt:lpstr>1 2 3 </vt:lpstr>
      <vt:lpstr>JÕUTREENINGUTE MÕJU  PAARISTÕUGETELE  “I think that we need to pay more attention to the strength training, and we all have a lot to improve on that aspect. Double poling as a skiing technique is not in the end of its road. On the contrary, it’s just getting off the station. It’s actually quite funny that skiers still doubt their abilities to ski without kick wax in World Cup races, and then suddenly Dario Cologna and Aleksei Poltoranin double poled themselves onto the podium. Now, everyone’s talking about it and pondering how far we can go in terms of double poling.“  ~Toni Roponen  </vt:lpstr>
      <vt:lpstr>Skattebo Ø, Hallén J, Rønnestad BR, Losnegard T.  Upper body heavy strength training does not affect performance in junior female cross-country skiers.  Scandinavian journal of Medicine &amp; Science in Sports 2016; 26(9): 1007-1016 https://www.ncbi.nlm.nih.gov/pubmed/26146761</vt:lpstr>
      <vt:lpstr>Carlsson T, Wedholm L, Nilsson J, Carlsson M.  The effects of strength training versus ski-ergometer training on double-poling capacity of elite junior cross-country skiers.  European Journal of applied physiology 2017;117(8):1523-1532 https://www.ncbi.nlm.nih.gov/pubmed/28597103 </vt:lpstr>
      <vt:lpstr>Hoff J, Helgerud J, Wisløff U.  Maximal strength training improves work economy in trained female cross-country skiers  Medicine and Science in Sport and Exercise 1999; 31(6): 870-877 https://www.ncbi.nlm.nih.gov/pubmed/10378915 </vt:lpstr>
      <vt:lpstr>Losnegard T, Mikkelsen K, Rønnestad BR, Hallén J, Rud B, et al.  The effect of heavy strength training on muscle mass and physical performance in elite cross-country skiers  Scandinavian journal of Medicine &amp; Science in Sports 2011; 21(3): 389-401 https://www.ncbi.nlm.nih.gov/pubmed/20136751</vt:lpstr>
      <vt:lpstr>Mikkola JS, Rusko HK, Nummela AT, Paavolainen LM, Häkkinen K.  Concurrent endurance and explosive type strength training increases activation and fast force production of leg extensor muscles in endurance athletes.  Journal of Strength and Conditioning Research 2007; 21(2): 613-620 https://www.ncbi.nlm.nih.gov/pubmed/17530970   </vt:lpstr>
      <vt:lpstr>Nesser TW, Chen S, Serfass RC, Gaskill SE.  Development of upper body power in junior cross-country skiers Journal of Strength and Conditioning Research 2004; 18(1):63-71 https://www.ncbi.nlm.nih.gov/pubmed/14971981</vt:lpstr>
      <vt:lpstr>Hoff J, Gran A, Helgerud J.  Maximal strength training improves aerobic endurance performance Scandinavian journal of Medicine &amp; Science in Sports 2002; 12(5): 288-195 https://www.ncbi.nlm.nih.gov/pubmed/12383074 </vt:lpstr>
      <vt:lpstr>PAARISTÕUGETE MIINUSED?    </vt:lpstr>
      <vt:lpstr>Pellegrini B, Zoppirolli C, Bortolan L, Zamparo P, Schena F.  Gait models and mechanical energy in three cross-country skiing techniques.  The Journal of Experimental Biology 2014; 217(Pt 21): 3910-3918  https://www.ncbi.nlm.nih.gov/pubmed/25355851 </vt:lpstr>
      <vt:lpstr>MUUD HUVITAVAT  </vt:lpstr>
      <vt:lpstr>Fabre N, Balesteri F, Leonardi A, Schena F.  Racing performance and incremental double poling test on treadmill in elite female cross-country skiers Journal of Strength and Conditioning Research 2010; 24(2): 401-407 https://www.ncbi.nlm.nih.gov/pubmed/20072060</vt:lpstr>
      <vt:lpstr>Stadheim HK, Nossum EM, Olsen R, Spencer M, Jensen J.  Caffeine improves performance in double poling during acute exposure to 2,000-m altitude.  Journal of Applied Physiology 2015; 119(12): 1501-1509  https://www.ncbi.nlm.nih.gov/pubmed/26494444</vt:lpstr>
      <vt:lpstr>Stadheim HK, Kvamme B, Olsen R, Drevon CA, Ivy JL, et al.  Caffeine increases performance in cross-country double-poling time trial exercise.  Medicine and Science in Sport and Exercise 2013; 45(11): 2175-2183  https://www.ncbi.nlm.nih.gov/pubmed/23591294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Miks paaristõugete osakaal murdmaasuusatamises on tõusnud ja missugused treening ning füsioloogiliste parameetrite muutused on see endaga kaasa toonud?</dc:title>
  <dc:creator>Vahur Teppan</dc:creator>
  <cp:lastModifiedBy>Vahur Teppan</cp:lastModifiedBy>
  <cp:revision>11</cp:revision>
  <dcterms:created xsi:type="dcterms:W3CDTF">2018-05-31T10:28:49Z</dcterms:created>
  <dcterms:modified xsi:type="dcterms:W3CDTF">2018-06-01T14:04:42Z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